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78" r:id="rId5"/>
    <p:sldId id="274" r:id="rId6"/>
    <p:sldId id="260" r:id="rId7"/>
    <p:sldId id="262" r:id="rId8"/>
    <p:sldId id="266" r:id="rId9"/>
    <p:sldId id="265" r:id="rId10"/>
    <p:sldId id="264" r:id="rId11"/>
    <p:sldId id="267" r:id="rId12"/>
    <p:sldId id="263" r:id="rId13"/>
    <p:sldId id="268" r:id="rId14"/>
    <p:sldId id="269" r:id="rId15"/>
    <p:sldId id="270" r:id="rId16"/>
    <p:sldId id="287" r:id="rId17"/>
    <p:sldId id="283" r:id="rId18"/>
    <p:sldId id="282" r:id="rId19"/>
    <p:sldId id="273" r:id="rId20"/>
    <p:sldId id="281" r:id="rId21"/>
    <p:sldId id="271" r:id="rId22"/>
    <p:sldId id="272" r:id="rId23"/>
    <p:sldId id="277" r:id="rId24"/>
    <p:sldId id="279" r:id="rId25"/>
    <p:sldId id="280" r:id="rId26"/>
    <p:sldId id="284" r:id="rId27"/>
    <p:sldId id="285" r:id="rId28"/>
    <p:sldId id="288" r:id="rId29"/>
    <p:sldId id="286" r:id="rId30"/>
    <p:sldId id="261" r:id="rId3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0066"/>
    <a:srgbClr val="FF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BC700E19-F08E-4480-B319-ADCE488E704E}" type="datetimeFigureOut">
              <a:rPr lang="ru-RU"/>
              <a:pPr>
                <a:defRPr/>
              </a:pPr>
              <a:t>30.03.2015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B392DFA-543F-449C-AFEE-D9BC72FDD9A6}" type="slidenum">
              <a:rPr lang="ru-RU"/>
              <a:pPr>
                <a:defRPr/>
              </a:pPr>
              <a:t>‹#›</a:t>
            </a:fld>
            <a:endParaRPr lang="ru-RU"/>
          </a:p>
        </p:txBody>
      </p:sp>
    </p:spTree>
  </p:cSld>
  <p:clrMapOvr>
    <a:masterClrMapping/>
  </p:clrMapOvr>
  <p:transition spd="med">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175F3CEB-BD87-4066-BB3D-18F5FB5CA75A}" type="datetimeFigureOut">
              <a:rPr lang="ru-RU"/>
              <a:pPr>
                <a:defRPr/>
              </a:pPr>
              <a:t>30.03.2015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EDB94C9-36AB-4C0C-81FD-9AD979F2314A}" type="slidenum">
              <a:rPr lang="ru-RU"/>
              <a:pPr>
                <a:defRPr/>
              </a:pPr>
              <a:t>‹#›</a:t>
            </a:fld>
            <a:endParaRPr lang="ru-RU"/>
          </a:p>
        </p:txBody>
      </p:sp>
    </p:spTree>
  </p:cSld>
  <p:clrMapOvr>
    <a:masterClrMapping/>
  </p:clrMapOvr>
  <p:transition spd="med">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1C7F025-F0B8-46C0-B9D5-D3F19438A485}" type="datetimeFigureOut">
              <a:rPr lang="ru-RU"/>
              <a:pPr>
                <a:defRPr/>
              </a:pPr>
              <a:t>30.03.2015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053779F-D4F6-4B26-88A5-B1F1FD126B3B}" type="slidenum">
              <a:rPr lang="ru-RU"/>
              <a:pPr>
                <a:defRPr/>
              </a:pPr>
              <a:t>‹#›</a:t>
            </a:fld>
            <a:endParaRPr lang="ru-RU"/>
          </a:p>
        </p:txBody>
      </p:sp>
    </p:spTree>
  </p:cSld>
  <p:clrMapOvr>
    <a:masterClrMapping/>
  </p:clrMapOvr>
  <p:transition spd="med">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A37504E-9A16-4E93-9E25-890AB5E9168D}" type="datetimeFigureOut">
              <a:rPr lang="ru-RU"/>
              <a:pPr>
                <a:defRPr/>
              </a:pPr>
              <a:t>30.03.2015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81D161D-527B-4870-AA81-FED184CB9BE8}" type="slidenum">
              <a:rPr lang="ru-RU"/>
              <a:pPr>
                <a:defRPr/>
              </a:pPr>
              <a:t>‹#›</a:t>
            </a:fld>
            <a:endParaRPr lang="ru-RU"/>
          </a:p>
        </p:txBody>
      </p:sp>
    </p:spTree>
  </p:cSld>
  <p:clrMapOvr>
    <a:masterClrMapping/>
  </p:clrMapOvr>
  <p:transition spd="med">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5541DA2-ACA4-4BE2-B5BA-F4DF8530784C}" type="datetimeFigureOut">
              <a:rPr lang="ru-RU"/>
              <a:pPr>
                <a:defRPr/>
              </a:pPr>
              <a:t>30.03.2015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D7BDD16-DFE0-4BE7-9A24-AFBFB56399A2}" type="slidenum">
              <a:rPr lang="ru-RU"/>
              <a:pPr>
                <a:defRPr/>
              </a:pPr>
              <a:t>‹#›</a:t>
            </a:fld>
            <a:endParaRPr lang="ru-RU"/>
          </a:p>
        </p:txBody>
      </p:sp>
    </p:spTree>
  </p:cSld>
  <p:clrMapOvr>
    <a:masterClrMapping/>
  </p:clrMapOvr>
  <p:transition spd="med">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51486E68-7A34-4D5A-A33F-93BE46EF6A90}" type="datetimeFigureOut">
              <a:rPr lang="ru-RU"/>
              <a:pPr>
                <a:defRPr/>
              </a:pPr>
              <a:t>30.03.2015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03B336A8-4819-4BAC-BB97-1C33CEFBF627}" type="slidenum">
              <a:rPr lang="ru-RU"/>
              <a:pPr>
                <a:defRPr/>
              </a:pPr>
              <a:t>‹#›</a:t>
            </a:fld>
            <a:endParaRPr lang="ru-RU"/>
          </a:p>
        </p:txBody>
      </p:sp>
    </p:spTree>
  </p:cSld>
  <p:clrMapOvr>
    <a:masterClrMapping/>
  </p:clrMapOvr>
  <p:transition spd="med">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9A9F9157-5B1B-4073-AF08-FD37B3AB6A74}" type="datetimeFigureOut">
              <a:rPr lang="ru-RU"/>
              <a:pPr>
                <a:defRPr/>
              </a:pPr>
              <a:t>30.03.2015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872ACB97-CF3F-4948-A641-0022AF01B2A2}" type="slidenum">
              <a:rPr lang="ru-RU"/>
              <a:pPr>
                <a:defRPr/>
              </a:pPr>
              <a:t>‹#›</a:t>
            </a:fld>
            <a:endParaRPr lang="ru-RU"/>
          </a:p>
        </p:txBody>
      </p:sp>
    </p:spTree>
  </p:cSld>
  <p:clrMapOvr>
    <a:masterClrMapping/>
  </p:clrMapOvr>
  <p:transition spd="med">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1CFDAF20-BF4A-4011-B49D-8A933FB648F1}" type="datetimeFigureOut">
              <a:rPr lang="ru-RU"/>
              <a:pPr>
                <a:defRPr/>
              </a:pPr>
              <a:t>30.03.2015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6FE6BB59-74A5-4429-BEB5-CD4ED6FB43CE}" type="slidenum">
              <a:rPr lang="ru-RU"/>
              <a:pPr>
                <a:defRPr/>
              </a:pPr>
              <a:t>‹#›</a:t>
            </a:fld>
            <a:endParaRPr lang="ru-RU"/>
          </a:p>
        </p:txBody>
      </p:sp>
    </p:spTree>
  </p:cSld>
  <p:clrMapOvr>
    <a:masterClrMapping/>
  </p:clrMapOvr>
  <p:transition spd="med">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1782C9F-7924-443C-8707-19D9B7B3AD38}" type="datetimeFigureOut">
              <a:rPr lang="ru-RU"/>
              <a:pPr>
                <a:defRPr/>
              </a:pPr>
              <a:t>30.03.2015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094D111B-2D01-48F2-B4FA-0CDDF1D7FC62}" type="slidenum">
              <a:rPr lang="ru-RU"/>
              <a:pPr>
                <a:defRPr/>
              </a:pPr>
              <a:t>‹#›</a:t>
            </a:fld>
            <a:endParaRPr lang="ru-RU"/>
          </a:p>
        </p:txBody>
      </p:sp>
    </p:spTree>
  </p:cSld>
  <p:clrMapOvr>
    <a:masterClrMapping/>
  </p:clrMapOvr>
  <p:transition spd="med">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177AC937-303D-489D-BA2B-06D1B519962E}" type="datetimeFigureOut">
              <a:rPr lang="ru-RU"/>
              <a:pPr>
                <a:defRPr/>
              </a:pPr>
              <a:t>30.03.2015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564C217-E356-4263-852B-A4286F64AF08}" type="slidenum">
              <a:rPr lang="ru-RU"/>
              <a:pPr>
                <a:defRPr/>
              </a:pPr>
              <a:t>‹#›</a:t>
            </a:fld>
            <a:endParaRPr lang="ru-RU"/>
          </a:p>
        </p:txBody>
      </p:sp>
    </p:spTree>
  </p:cSld>
  <p:clrMapOvr>
    <a:masterClrMapping/>
  </p:clrMapOvr>
  <p:transition spd="med">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5805A71-AC8E-43C6-BCEF-A968D3E5D1A5}" type="datetimeFigureOut">
              <a:rPr lang="ru-RU"/>
              <a:pPr>
                <a:defRPr/>
              </a:pPr>
              <a:t>30.03.2015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BE9E289-53F4-4328-A088-40B284928365}" type="slidenum">
              <a:rPr lang="ru-RU"/>
              <a:pPr>
                <a:defRPr/>
              </a:pPr>
              <a:t>‹#›</a:t>
            </a:fld>
            <a:endParaRPr lang="ru-RU"/>
          </a:p>
        </p:txBody>
      </p:sp>
    </p:spTree>
  </p:cSld>
  <p:clrMapOvr>
    <a:masterClrMapping/>
  </p:clrMapOvr>
  <p:transition spd="med">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FC79AC0F-A5CA-4C14-A447-B9CB22B1DA7E}" type="datetimeFigureOut">
              <a:rPr lang="ru-RU"/>
              <a:pPr>
                <a:defRPr/>
              </a:pPr>
              <a:t>30.03.2015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11FA0F2D-F199-4B53-9674-FA75B5E5EA43}"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83"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ransition spd="med">
    <p:wedg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3.xml"/><Relationship Id="rId4" Type="http://schemas.openxmlformats.org/officeDocument/2006/relationships/image" Target="../media/image37.jpe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hyperlink" Target="https://ru.wikipedia.org/wiki/" TargetMode="External"/><Relationship Id="rId3" Type="http://schemas.openxmlformats.org/officeDocument/2006/relationships/hyperlink" Target="http://keysrar.ru/index/vstavaj_strana_ogromnaja/0-44" TargetMode="External"/><Relationship Id="rId7" Type="http://schemas.openxmlformats.org/officeDocument/2006/relationships/hyperlink" Target="http://www.timashevsk.ru/?q=stepanovi" TargetMode="External"/><Relationship Id="rId2" Type="http://schemas.openxmlformats.org/officeDocument/2006/relationships/hyperlink" Target="http://nsportal.ru/konkurs/ya-klassnyi-rukovoditel/2012/05/12/geroi-zemli-timashevskoy" TargetMode="External"/><Relationship Id="rId1" Type="http://schemas.openxmlformats.org/officeDocument/2006/relationships/slideLayout" Target="../slideLayouts/slideLayout3.xml"/><Relationship Id="rId6" Type="http://schemas.openxmlformats.org/officeDocument/2006/relationships/hyperlink" Target="http://&#1076;&#1077;&#1090;&#1089;&#1082;&#1080;&#1081;-&#1089;&#1072;&#1076;-11.&#1088;&#1092;/?page_id=1349" TargetMode="External"/><Relationship Id="rId5" Type="http://schemas.openxmlformats.org/officeDocument/2006/relationships/hyperlink" Target="http://panal.blog.tut.by/2012/06/22/obshhaya-beda-na-vseh/" TargetMode="External"/><Relationship Id="rId4" Type="http://schemas.openxmlformats.org/officeDocument/2006/relationships/hyperlink" Target="http://topwar.ru/46364-smert-himere-pokayanie.html" TargetMode="External"/><Relationship Id="rId9" Type="http://schemas.openxmlformats.org/officeDocument/2006/relationships/hyperlink" Target="http://www.warheroes.ru/hero/hero.asp?hero_id=10309"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1988840"/>
            <a:ext cx="7582460" cy="1772816"/>
          </a:xfrm>
          <a:prstGeom prst="rect">
            <a:avLst/>
          </a:prstGeom>
          <a:noFill/>
        </p:spPr>
        <p:txBody>
          <a:bodyPr wrap="square" lIns="91440" tIns="45720" rIns="91440" bIns="45720">
            <a:spAutoFit/>
          </a:bodyPr>
          <a:lstStyle/>
          <a:p>
            <a:pPr algn="ctr"/>
            <a:r>
              <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У КАЖДОГО НАРОДА</a:t>
            </a:r>
          </a:p>
          <a:p>
            <a:pPr algn="ctr"/>
            <a:r>
              <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СВОИ ГЕРОИ</a:t>
            </a:r>
            <a:endParaRPr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0" name="Прямоугольник 9"/>
          <p:cNvSpPr/>
          <p:nvPr/>
        </p:nvSpPr>
        <p:spPr>
          <a:xfrm>
            <a:off x="4098387" y="5534561"/>
            <a:ext cx="4787529" cy="120032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Подготовила: педагог дополнительного</a:t>
            </a:r>
          </a:p>
          <a:p>
            <a:pPr algn="ctr"/>
            <a:r>
              <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о</a:t>
            </a:r>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бразования МБОУ ДОД </a:t>
            </a:r>
            <a:r>
              <a:rPr lang="ru-RU"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ЦРТДиЮ</a:t>
            </a:r>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p>
          <a:p>
            <a:pPr algn="ctr"/>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МО Тимашевский район</a:t>
            </a:r>
          </a:p>
          <a:p>
            <a:pPr algn="ctr"/>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Блифер Л.С.</a:t>
            </a: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1000"/>
                                        <p:tgtEl>
                                          <p:spTgt spid="8"/>
                                        </p:tgtEl>
                                      </p:cBhvr>
                                    </p:animEffect>
                                  </p:childTnLst>
                                </p:cTn>
                              </p:par>
                            </p:childTnLst>
                          </p:cTn>
                        </p:par>
                        <p:par>
                          <p:cTn id="8" fill="hold">
                            <p:stCondLst>
                              <p:cond delay="1000"/>
                            </p:stCondLst>
                            <p:childTnLst>
                              <p:par>
                                <p:cTn id="9" presetID="5" presetClass="entr" presetSubtype="1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checkerboard(across)">
                                      <p:cBhvr>
                                        <p:cTn id="1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0" y="1"/>
            <a:ext cx="4317231" cy="6858000"/>
          </a:xfrm>
        </p:spPr>
        <p:txBody>
          <a:bodyPr/>
          <a:lstStyle/>
          <a:p>
            <a:pPr algn="ctr"/>
            <a:r>
              <a:rPr lang="ru-RU" sz="2400" b="1" dirty="0" err="1" smtClean="0">
                <a:solidFill>
                  <a:srgbClr val="002060"/>
                </a:solidFill>
              </a:rPr>
              <a:t>Мирун</a:t>
            </a:r>
            <a:r>
              <a:rPr lang="ru-RU" sz="2400" b="1" dirty="0" smtClean="0">
                <a:solidFill>
                  <a:srgbClr val="002060"/>
                </a:solidFill>
              </a:rPr>
              <a:t> Василий Федорович</a:t>
            </a:r>
          </a:p>
          <a:p>
            <a:pPr algn="ctr"/>
            <a:r>
              <a:rPr lang="ru-RU" sz="1800" b="1" dirty="0" smtClean="0">
                <a:solidFill>
                  <a:srgbClr val="002060"/>
                </a:solidFill>
              </a:rPr>
              <a:t>Из воспоминаний В.Ф. </a:t>
            </a:r>
            <a:r>
              <a:rPr lang="ru-RU" sz="1800" b="1" dirty="0" err="1" smtClean="0">
                <a:solidFill>
                  <a:srgbClr val="002060"/>
                </a:solidFill>
              </a:rPr>
              <a:t>Мируна</a:t>
            </a:r>
            <a:r>
              <a:rPr lang="ru-RU" sz="1800" b="1" dirty="0" smtClean="0">
                <a:solidFill>
                  <a:srgbClr val="002060"/>
                </a:solidFill>
              </a:rPr>
              <a:t>: "Высокое звание Героя Советского Союза я получил за форсирование реки Вислы и взятие столицы Польши — Варшавы..."Во время прорыва сильно укрепленной обороны противника в районе Фольварка он под сильным артиллерийским и ружейно-пулеметным огнем лично сам проделал два прохода в минных полях и проволочных заграждениях.  Провел через проходы 15 танков на главном направлении прорыва и пехоту, не имея при этом потерь в технике и в людях. За умелое, бесстрашное, быстрое выполнение боевого задания командования и проявленную при этом доблесть и мужество тов. </a:t>
            </a:r>
            <a:r>
              <a:rPr lang="ru-RU" sz="1800" b="1" dirty="0" err="1" smtClean="0">
                <a:solidFill>
                  <a:srgbClr val="002060"/>
                </a:solidFill>
              </a:rPr>
              <a:t>Мирун</a:t>
            </a:r>
            <a:r>
              <a:rPr lang="ru-RU" sz="1800" b="1" dirty="0" smtClean="0">
                <a:solidFill>
                  <a:srgbClr val="002060"/>
                </a:solidFill>
              </a:rPr>
              <a:t> удостоен звания "Герой Советского Союза". Он также награжден орденом Красной Звезды, медалями "За отвагу", "За взятие Берлина". </a:t>
            </a:r>
            <a:endParaRPr lang="ru-RU" sz="1800" b="1" dirty="0">
              <a:solidFill>
                <a:srgbClr val="002060"/>
              </a:solidFill>
            </a:endParaRPr>
          </a:p>
        </p:txBody>
      </p:sp>
      <p:pic>
        <p:nvPicPr>
          <p:cNvPr id="4" name="Picture 2" descr="C:\Documents and Settings\сабировна\Рабочий стол\Новая папка\Рисунок10.jpg"/>
          <p:cNvPicPr>
            <a:picLocks noChangeAspect="1" noChangeArrowheads="1"/>
          </p:cNvPicPr>
          <p:nvPr/>
        </p:nvPicPr>
        <p:blipFill>
          <a:blip r:embed="rId2" cstate="screen"/>
          <a:srcRect/>
          <a:stretch>
            <a:fillRect/>
          </a:stretch>
        </p:blipFill>
        <p:spPr bwMode="auto">
          <a:xfrm>
            <a:off x="4788024" y="332656"/>
            <a:ext cx="3960440" cy="597666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3314" name="Picture 2" descr="https://upload.wikimedia.org/wikipedia/commons/thumb/c/c3/Hero_of_the_USSR.png/120px-Hero_of_the_USSR.png"/>
          <p:cNvPicPr>
            <a:picLocks noChangeAspect="1" noChangeArrowheads="1"/>
          </p:cNvPicPr>
          <p:nvPr/>
        </p:nvPicPr>
        <p:blipFill>
          <a:blip r:embed="rId3" cstate="screen"/>
          <a:srcRect/>
          <a:stretch>
            <a:fillRect/>
          </a:stretch>
        </p:blipFill>
        <p:spPr bwMode="auto">
          <a:xfrm>
            <a:off x="3995936" y="0"/>
            <a:ext cx="1143000" cy="2247901"/>
          </a:xfrm>
          <a:prstGeom prst="rect">
            <a:avLst/>
          </a:prstGeom>
          <a:noFill/>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1" presetID="29"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5" dur="1000"/>
                                        <p:tgtEl>
                                          <p:spTgt spid="3">
                                            <p:txEl>
                                              <p:pRg st="0" end="0"/>
                                            </p:txEl>
                                          </p:spTgt>
                                        </p:tgtEl>
                                      </p:cBhvr>
                                    </p:animEffect>
                                  </p:childTnLst>
                                </p:cTn>
                              </p:par>
                              <p:par>
                                <p:cTn id="16" presetID="29" presetClass="entr" presetSubtype="0" fill="hold" grpId="0"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3">
                                            <p:txEl>
                                              <p:pRg st="1" end="1"/>
                                            </p:txEl>
                                          </p:spTgt>
                                        </p:tgtEl>
                                      </p:cBhvr>
                                    </p:animEffect>
                                  </p:childTnLst>
                                </p:cTn>
                              </p:par>
                            </p:childTnLst>
                          </p:cTn>
                        </p:par>
                        <p:par>
                          <p:cTn id="21" fill="hold">
                            <p:stCondLst>
                              <p:cond delay="1000"/>
                            </p:stCondLst>
                            <p:childTnLst>
                              <p:par>
                                <p:cTn id="22" presetID="47" presetClass="entr" presetSubtype="0" fill="hold" nodeType="afterEffect">
                                  <p:stCondLst>
                                    <p:cond delay="0"/>
                                  </p:stCondLst>
                                  <p:childTnLst>
                                    <p:set>
                                      <p:cBhvr>
                                        <p:cTn id="23" dur="1" fill="hold">
                                          <p:stCondLst>
                                            <p:cond delay="0"/>
                                          </p:stCondLst>
                                        </p:cTn>
                                        <p:tgtEl>
                                          <p:spTgt spid="13314"/>
                                        </p:tgtEl>
                                        <p:attrNameLst>
                                          <p:attrName>style.visibility</p:attrName>
                                        </p:attrNameLst>
                                      </p:cBhvr>
                                      <p:to>
                                        <p:strVal val="visible"/>
                                      </p:to>
                                    </p:set>
                                    <p:animEffect transition="in" filter="fade">
                                      <p:cBhvr>
                                        <p:cTn id="24" dur="1000"/>
                                        <p:tgtEl>
                                          <p:spTgt spid="13314"/>
                                        </p:tgtEl>
                                      </p:cBhvr>
                                    </p:animEffect>
                                    <p:anim calcmode="lin" valueType="num">
                                      <p:cBhvr>
                                        <p:cTn id="25" dur="1000" fill="hold"/>
                                        <p:tgtEl>
                                          <p:spTgt spid="13314"/>
                                        </p:tgtEl>
                                        <p:attrNameLst>
                                          <p:attrName>ppt_x</p:attrName>
                                        </p:attrNameLst>
                                      </p:cBhvr>
                                      <p:tavLst>
                                        <p:tav tm="0">
                                          <p:val>
                                            <p:strVal val="#ppt_x"/>
                                          </p:val>
                                        </p:tav>
                                        <p:tav tm="100000">
                                          <p:val>
                                            <p:strVal val="#ppt_x"/>
                                          </p:val>
                                        </p:tav>
                                      </p:tavLst>
                                    </p:anim>
                                    <p:anim calcmode="lin" valueType="num">
                                      <p:cBhvr>
                                        <p:cTn id="26" dur="1000" fill="hold"/>
                                        <p:tgtEl>
                                          <p:spTgt spid="133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79512" y="188640"/>
            <a:ext cx="4032448" cy="6858000"/>
          </a:xfrm>
        </p:spPr>
        <p:txBody>
          <a:bodyPr/>
          <a:lstStyle/>
          <a:p>
            <a:pPr algn="ctr"/>
            <a:r>
              <a:rPr lang="ru-RU" sz="2400" b="1" dirty="0" smtClean="0">
                <a:solidFill>
                  <a:srgbClr val="002060"/>
                </a:solidFill>
              </a:rPr>
              <a:t>Котляр Иван Федорович</a:t>
            </a:r>
          </a:p>
          <a:p>
            <a:pPr algn="ctr"/>
            <a:r>
              <a:rPr lang="ru-RU" sz="1800" b="1" dirty="0" smtClean="0">
                <a:solidFill>
                  <a:srgbClr val="002060"/>
                </a:solidFill>
              </a:rPr>
              <a:t>... В конце июля 1944 года войска 1 -го Белорусского фронта вышли к Висле. ... Иван Котляр находился на левом фланге. Поднявшись во весь рост с автоматом, он повел людей вперед, не давая врагу опомниться. На рассвете поступил приказ: готовиться для продвижения вперед. В населенном пункте, куда пришли, в нескольких двухэтажных домах засели немцы. Решили брать и штурмом, закрепиться в них и дать возможность продвинуться другим частям вперед. Иван Федорович бежал первым, без шинели, в гимнастерке. Таким его и видели бойцы в последний раз. За умение руководить боем, за личные отвагу и мужество гвардии старший лейтенант удостоен высокого звания - Героя Советского Союза. Было ему тогда 28 лет!..</a:t>
            </a:r>
          </a:p>
          <a:p>
            <a:endParaRPr lang="ru-RU" dirty="0"/>
          </a:p>
        </p:txBody>
      </p:sp>
      <p:pic>
        <p:nvPicPr>
          <p:cNvPr id="4" name="Рисунок 3" descr="герои земли тимашевской 009.jpg"/>
          <p:cNvPicPr>
            <a:picLocks noChangeAspect="1"/>
          </p:cNvPicPr>
          <p:nvPr/>
        </p:nvPicPr>
        <p:blipFill>
          <a:blip r:embed="rId2" cstate="screen"/>
          <a:srcRect/>
          <a:stretch>
            <a:fillRect/>
          </a:stretch>
        </p:blipFill>
        <p:spPr>
          <a:xfrm>
            <a:off x="4427984" y="332656"/>
            <a:ext cx="4143404" cy="607957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2290" name="Picture 2" descr="https://upload.wikimedia.org/wikipedia/commons/thumb/c/c3/Hero_of_the_USSR.png/120px-Hero_of_the_USSR.png"/>
          <p:cNvPicPr>
            <a:picLocks noChangeAspect="1" noChangeArrowheads="1"/>
          </p:cNvPicPr>
          <p:nvPr/>
        </p:nvPicPr>
        <p:blipFill>
          <a:blip r:embed="rId3" cstate="screen"/>
          <a:srcRect/>
          <a:stretch>
            <a:fillRect/>
          </a:stretch>
        </p:blipFill>
        <p:spPr bwMode="auto">
          <a:xfrm>
            <a:off x="3923928" y="0"/>
            <a:ext cx="1143000" cy="2247901"/>
          </a:xfrm>
          <a:prstGeom prst="rect">
            <a:avLst/>
          </a:prstGeom>
          <a:noFill/>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1" presetID="29"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5" dur="1000"/>
                                        <p:tgtEl>
                                          <p:spTgt spid="3">
                                            <p:txEl>
                                              <p:pRg st="0" end="0"/>
                                            </p:txEl>
                                          </p:spTgt>
                                        </p:tgtEl>
                                      </p:cBhvr>
                                    </p:animEffect>
                                  </p:childTnLst>
                                </p:cTn>
                              </p:par>
                              <p:par>
                                <p:cTn id="16" presetID="29" presetClass="entr" presetSubtype="0" fill="hold" grpId="0"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3">
                                            <p:txEl>
                                              <p:pRg st="1" end="1"/>
                                            </p:txEl>
                                          </p:spTgt>
                                        </p:tgtEl>
                                      </p:cBhvr>
                                    </p:animEffect>
                                  </p:childTnLst>
                                </p:cTn>
                              </p:par>
                            </p:childTnLst>
                          </p:cTn>
                        </p:par>
                        <p:par>
                          <p:cTn id="21" fill="hold">
                            <p:stCondLst>
                              <p:cond delay="1000"/>
                            </p:stCondLst>
                            <p:childTnLst>
                              <p:par>
                                <p:cTn id="22" presetID="47" presetClass="entr" presetSubtype="0" fill="hold" nodeType="afterEffect">
                                  <p:stCondLst>
                                    <p:cond delay="0"/>
                                  </p:stCondLst>
                                  <p:childTnLst>
                                    <p:set>
                                      <p:cBhvr>
                                        <p:cTn id="23" dur="1" fill="hold">
                                          <p:stCondLst>
                                            <p:cond delay="0"/>
                                          </p:stCondLst>
                                        </p:cTn>
                                        <p:tgtEl>
                                          <p:spTgt spid="12290"/>
                                        </p:tgtEl>
                                        <p:attrNameLst>
                                          <p:attrName>style.visibility</p:attrName>
                                        </p:attrNameLst>
                                      </p:cBhvr>
                                      <p:to>
                                        <p:strVal val="visible"/>
                                      </p:to>
                                    </p:set>
                                    <p:animEffect transition="in" filter="fade">
                                      <p:cBhvr>
                                        <p:cTn id="24" dur="1000"/>
                                        <p:tgtEl>
                                          <p:spTgt spid="12290"/>
                                        </p:tgtEl>
                                      </p:cBhvr>
                                    </p:animEffect>
                                    <p:anim calcmode="lin" valueType="num">
                                      <p:cBhvr>
                                        <p:cTn id="25" dur="1000" fill="hold"/>
                                        <p:tgtEl>
                                          <p:spTgt spid="12290"/>
                                        </p:tgtEl>
                                        <p:attrNameLst>
                                          <p:attrName>ppt_x</p:attrName>
                                        </p:attrNameLst>
                                      </p:cBhvr>
                                      <p:tavLst>
                                        <p:tav tm="0">
                                          <p:val>
                                            <p:strVal val="#ppt_x"/>
                                          </p:val>
                                        </p:tav>
                                        <p:tav tm="100000">
                                          <p:val>
                                            <p:strVal val="#ppt_x"/>
                                          </p:val>
                                        </p:tav>
                                      </p:tavLst>
                                    </p:anim>
                                    <p:anim calcmode="lin" valueType="num">
                                      <p:cBhvr>
                                        <p:cTn id="26" dur="1000" fill="hold"/>
                                        <p:tgtEl>
                                          <p:spTgt spid="122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сабировна\Рабочий стол\Новая папка\Рисунок13.jpg"/>
          <p:cNvPicPr>
            <a:picLocks noChangeAspect="1" noChangeArrowheads="1"/>
          </p:cNvPicPr>
          <p:nvPr/>
        </p:nvPicPr>
        <p:blipFill>
          <a:blip r:embed="rId2" cstate="screen"/>
          <a:srcRect/>
          <a:stretch>
            <a:fillRect/>
          </a:stretch>
        </p:blipFill>
        <p:spPr bwMode="auto">
          <a:xfrm>
            <a:off x="4499992" y="260648"/>
            <a:ext cx="4176464" cy="616530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266" name="Picture 2" descr="https://upload.wikimedia.org/wikipedia/commons/thumb/c/c3/Hero_of_the_USSR.png/120px-Hero_of_the_USSR.png"/>
          <p:cNvPicPr>
            <a:picLocks noChangeAspect="1" noChangeArrowheads="1"/>
          </p:cNvPicPr>
          <p:nvPr/>
        </p:nvPicPr>
        <p:blipFill>
          <a:blip r:embed="rId3" cstate="screen"/>
          <a:srcRect/>
          <a:stretch>
            <a:fillRect/>
          </a:stretch>
        </p:blipFill>
        <p:spPr bwMode="auto">
          <a:xfrm>
            <a:off x="4067944" y="0"/>
            <a:ext cx="1143000" cy="2247901"/>
          </a:xfrm>
          <a:prstGeom prst="rect">
            <a:avLst/>
          </a:prstGeom>
          <a:noFill/>
        </p:spPr>
      </p:pic>
      <p:sp>
        <p:nvSpPr>
          <p:cNvPr id="6" name="Текст 5"/>
          <p:cNvSpPr>
            <a:spLocks noGrp="1"/>
          </p:cNvSpPr>
          <p:nvPr>
            <p:ph type="body" idx="1"/>
          </p:nvPr>
        </p:nvSpPr>
        <p:spPr>
          <a:xfrm>
            <a:off x="323528" y="404664"/>
            <a:ext cx="4032448" cy="5805263"/>
          </a:xfrm>
        </p:spPr>
        <p:txBody>
          <a:bodyPr/>
          <a:lstStyle/>
          <a:p>
            <a:pPr algn="ctr"/>
            <a:r>
              <a:rPr lang="ru-RU" sz="2400" b="1" dirty="0" smtClean="0">
                <a:solidFill>
                  <a:srgbClr val="002060"/>
                </a:solidFill>
              </a:rPr>
              <a:t>Бойченко Виктор Кузьмич</a:t>
            </a:r>
          </a:p>
          <a:p>
            <a:pPr algn="ctr"/>
            <a:r>
              <a:rPr lang="ru-RU" sz="1800" b="1" dirty="0" smtClean="0">
                <a:solidFill>
                  <a:srgbClr val="002060"/>
                </a:solidFill>
              </a:rPr>
              <a:t>В ноябре 1944 года жители </a:t>
            </a:r>
            <a:r>
              <a:rPr lang="ru-RU" sz="1800" b="1" dirty="0" err="1" smtClean="0">
                <a:solidFill>
                  <a:srgbClr val="002060"/>
                </a:solidFill>
              </a:rPr>
              <a:t>Тимашевского</a:t>
            </a:r>
            <a:r>
              <a:rPr lang="ru-RU" sz="1800" b="1" dirty="0" smtClean="0">
                <a:solidFill>
                  <a:srgbClr val="002060"/>
                </a:solidFill>
              </a:rPr>
              <a:t> района узнали о подвиге своего земляка Виктора Бойченко, когда правительство присвоило ему звание Героя Советского Союза с вручением ордена Ленина и медали "Золотая Звезда". Виктору было 18 лет. К подвигу Виктор Бойченко шел стремительно. В битве за Кавказ защищал Туапсе и горные перевалы Кавказского хребта между городами Туапсе и Сочи.</a:t>
            </a:r>
          </a:p>
          <a:p>
            <a:pPr algn="ctr"/>
            <a:r>
              <a:rPr lang="ru-RU" sz="1800" b="1" dirty="0" smtClean="0">
                <a:solidFill>
                  <a:srgbClr val="002060"/>
                </a:solidFill>
              </a:rPr>
              <a:t>Он участвовал в освобождении Молдавии и Кишинева, в разгроме Ясско-Кишиневской группировки. А затем было знаменитое наступление "Висла-Одер", освобождение Польши, форсирование реки Одер, штурм Берлина.</a:t>
            </a: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1" presetID="29" presetClass="entr" presetSubtype="0" fill="hold" grpId="0" nodeType="with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1000" fill="hold"/>
                                        <p:tgtEl>
                                          <p:spTgt spid="6">
                                            <p:txEl>
                                              <p:pRg st="0" end="0"/>
                                            </p:txEl>
                                          </p:spTgt>
                                        </p:tgtEl>
                                        <p:attrNameLst>
                                          <p:attrName>ppt_x</p:attrName>
                                        </p:attrNameLst>
                                      </p:cBhvr>
                                      <p:tavLst>
                                        <p:tav tm="0">
                                          <p:val>
                                            <p:strVal val="#ppt_x-.2"/>
                                          </p:val>
                                        </p:tav>
                                        <p:tav tm="100000">
                                          <p:val>
                                            <p:strVal val="#ppt_x"/>
                                          </p:val>
                                        </p:tav>
                                      </p:tavLst>
                                    </p:anim>
                                    <p:anim calcmode="lin" valueType="num">
                                      <p:cBhvr>
                                        <p:cTn id="14" dur="1000" fill="hold"/>
                                        <p:tgtEl>
                                          <p:spTgt spid="6">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5" dur="1000"/>
                                        <p:tgtEl>
                                          <p:spTgt spid="6">
                                            <p:txEl>
                                              <p:pRg st="0" end="0"/>
                                            </p:txEl>
                                          </p:spTgt>
                                        </p:tgtEl>
                                      </p:cBhvr>
                                    </p:animEffect>
                                  </p:childTnLst>
                                </p:cTn>
                              </p:par>
                              <p:par>
                                <p:cTn id="16" presetID="29" presetClass="entr" presetSubtype="0" fill="hold" grpId="0"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p:cTn id="18" dur="1000" fill="hold"/>
                                        <p:tgtEl>
                                          <p:spTgt spid="6">
                                            <p:txEl>
                                              <p:pRg st="1" end="1"/>
                                            </p:txEl>
                                          </p:spTgt>
                                        </p:tgtEl>
                                        <p:attrNameLst>
                                          <p:attrName>ppt_x</p:attrName>
                                        </p:attrNameLst>
                                      </p:cBhvr>
                                      <p:tavLst>
                                        <p:tav tm="0">
                                          <p:val>
                                            <p:strVal val="#ppt_x-.2"/>
                                          </p:val>
                                        </p:tav>
                                        <p:tav tm="100000">
                                          <p:val>
                                            <p:strVal val="#ppt_x"/>
                                          </p:val>
                                        </p:tav>
                                      </p:tavLst>
                                    </p:anim>
                                    <p:anim calcmode="lin" valueType="num">
                                      <p:cBhvr>
                                        <p:cTn id="19" dur="1000" fill="hold"/>
                                        <p:tgtEl>
                                          <p:spTgt spid="6">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6">
                                            <p:txEl>
                                              <p:pRg st="1" end="1"/>
                                            </p:txEl>
                                          </p:spTgt>
                                        </p:tgtEl>
                                      </p:cBhvr>
                                    </p:animEffect>
                                  </p:childTnLst>
                                </p:cTn>
                              </p:par>
                              <p:par>
                                <p:cTn id="21" presetID="29" presetClass="entr" presetSubtype="0" fill="hold" grpId="0" nodeType="with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 calcmode="lin" valueType="num">
                                      <p:cBhvr>
                                        <p:cTn id="23" dur="1000" fill="hold"/>
                                        <p:tgtEl>
                                          <p:spTgt spid="6">
                                            <p:txEl>
                                              <p:pRg st="2" end="2"/>
                                            </p:txEl>
                                          </p:spTgt>
                                        </p:tgtEl>
                                        <p:attrNameLst>
                                          <p:attrName>ppt_x</p:attrName>
                                        </p:attrNameLst>
                                      </p:cBhvr>
                                      <p:tavLst>
                                        <p:tav tm="0">
                                          <p:val>
                                            <p:strVal val="#ppt_x-.2"/>
                                          </p:val>
                                        </p:tav>
                                        <p:tav tm="100000">
                                          <p:val>
                                            <p:strVal val="#ppt_x"/>
                                          </p:val>
                                        </p:tav>
                                      </p:tavLst>
                                    </p:anim>
                                    <p:anim calcmode="lin" valueType="num">
                                      <p:cBhvr>
                                        <p:cTn id="24" dur="1000" fill="hold"/>
                                        <p:tgtEl>
                                          <p:spTgt spid="6">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6">
                                            <p:txEl>
                                              <p:pRg st="2" end="2"/>
                                            </p:txEl>
                                          </p:spTgt>
                                        </p:tgtEl>
                                      </p:cBhvr>
                                    </p:animEffect>
                                  </p:childTnLst>
                                </p:cTn>
                              </p:par>
                            </p:childTnLst>
                          </p:cTn>
                        </p:par>
                        <p:par>
                          <p:cTn id="26" fill="hold">
                            <p:stCondLst>
                              <p:cond delay="1000"/>
                            </p:stCondLst>
                            <p:childTnLst>
                              <p:par>
                                <p:cTn id="27" presetID="47" presetClass="entr" presetSubtype="0" fill="hold" nodeType="afterEffect">
                                  <p:stCondLst>
                                    <p:cond delay="0"/>
                                  </p:stCondLst>
                                  <p:childTnLst>
                                    <p:set>
                                      <p:cBhvr>
                                        <p:cTn id="28" dur="1" fill="hold">
                                          <p:stCondLst>
                                            <p:cond delay="0"/>
                                          </p:stCondLst>
                                        </p:cTn>
                                        <p:tgtEl>
                                          <p:spTgt spid="11266"/>
                                        </p:tgtEl>
                                        <p:attrNameLst>
                                          <p:attrName>style.visibility</p:attrName>
                                        </p:attrNameLst>
                                      </p:cBhvr>
                                      <p:to>
                                        <p:strVal val="visible"/>
                                      </p:to>
                                    </p:set>
                                    <p:animEffect transition="in" filter="fade">
                                      <p:cBhvr>
                                        <p:cTn id="29" dur="1000"/>
                                        <p:tgtEl>
                                          <p:spTgt spid="11266"/>
                                        </p:tgtEl>
                                      </p:cBhvr>
                                    </p:animEffect>
                                    <p:anim calcmode="lin" valueType="num">
                                      <p:cBhvr>
                                        <p:cTn id="30" dur="1000" fill="hold"/>
                                        <p:tgtEl>
                                          <p:spTgt spid="11266"/>
                                        </p:tgtEl>
                                        <p:attrNameLst>
                                          <p:attrName>ppt_x</p:attrName>
                                        </p:attrNameLst>
                                      </p:cBhvr>
                                      <p:tavLst>
                                        <p:tav tm="0">
                                          <p:val>
                                            <p:strVal val="#ppt_x"/>
                                          </p:val>
                                        </p:tav>
                                        <p:tav tm="100000">
                                          <p:val>
                                            <p:strVal val="#ppt_x"/>
                                          </p:val>
                                        </p:tav>
                                      </p:tavLst>
                                    </p:anim>
                                    <p:anim calcmode="lin" valueType="num">
                                      <p:cBhvr>
                                        <p:cTn id="31" dur="1000" fill="hold"/>
                                        <p:tgtEl>
                                          <p:spTgt spid="112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герои земли тимашевской 010.jpg"/>
          <p:cNvPicPr>
            <a:picLocks noChangeAspect="1"/>
          </p:cNvPicPr>
          <p:nvPr/>
        </p:nvPicPr>
        <p:blipFill>
          <a:blip r:embed="rId2" cstate="screen"/>
          <a:stretch>
            <a:fillRect/>
          </a:stretch>
        </p:blipFill>
        <p:spPr>
          <a:xfrm>
            <a:off x="4499992" y="404664"/>
            <a:ext cx="4447250" cy="607220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242" name="Picture 2" descr="https://upload.wikimedia.org/wikipedia/commons/thumb/c/c3/Hero_of_the_USSR.png/120px-Hero_of_the_USSR.png"/>
          <p:cNvPicPr>
            <a:picLocks noChangeAspect="1" noChangeArrowheads="1"/>
          </p:cNvPicPr>
          <p:nvPr/>
        </p:nvPicPr>
        <p:blipFill>
          <a:blip r:embed="rId3" cstate="screen"/>
          <a:srcRect/>
          <a:stretch>
            <a:fillRect/>
          </a:stretch>
        </p:blipFill>
        <p:spPr bwMode="auto">
          <a:xfrm>
            <a:off x="3707904" y="0"/>
            <a:ext cx="1143000" cy="2247901"/>
          </a:xfrm>
          <a:prstGeom prst="rect">
            <a:avLst/>
          </a:prstGeom>
          <a:noFill/>
        </p:spPr>
      </p:pic>
      <p:sp>
        <p:nvSpPr>
          <p:cNvPr id="6" name="Текст 2"/>
          <p:cNvSpPr>
            <a:spLocks noGrp="1"/>
          </p:cNvSpPr>
          <p:nvPr>
            <p:ph type="body" idx="1"/>
          </p:nvPr>
        </p:nvSpPr>
        <p:spPr>
          <a:xfrm>
            <a:off x="251520" y="0"/>
            <a:ext cx="3849687" cy="7488832"/>
          </a:xfrm>
        </p:spPr>
        <p:txBody>
          <a:bodyPr/>
          <a:lstStyle/>
          <a:p>
            <a:pPr algn="ctr"/>
            <a:r>
              <a:rPr lang="ru-RU" sz="2400" b="1" dirty="0" smtClean="0">
                <a:solidFill>
                  <a:srgbClr val="002060"/>
                </a:solidFill>
              </a:rPr>
              <a:t>Степанов Александр Михайлович</a:t>
            </a:r>
          </a:p>
          <a:p>
            <a:pPr algn="ctr"/>
            <a:r>
              <a:rPr lang="ru-RU" sz="1800" b="1" dirty="0" smtClean="0">
                <a:solidFill>
                  <a:srgbClr val="002060"/>
                </a:solidFill>
              </a:rPr>
              <a:t>24 февраля 1943 года за умелое  руководство боем в предгорье Кавказа, за взятие двух высот, Александр был награжден орденом Красной Звезды. Когда наши войска вышли к реке Днепр, рота гвардии старшего лейтенанта Степанова переправилась на правый берег Днепра. 36 часов рота Степанова прикрывала переправу. Было отбито 7 вражеских атак. 15 фашистов уничтожил Александр из личного оружия, а последней гранатой взорвал себя и группу фашистов. Смертью храбрых погиб герой Степанов. Этот бой был 2 октября 1943 года. За подвиг 20-летнему командиру роты, гвардии старшему лейтенанту Александру Степанову было присвоено звание Героя Советского Союза.</a:t>
            </a:r>
          </a:p>
          <a:p>
            <a:endParaRPr lang="ru-RU" dirty="0" smtClean="0"/>
          </a:p>
          <a:p>
            <a:endParaRPr lang="ru-RU" dirty="0"/>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1" presetID="29" presetClass="entr" presetSubtype="0" fill="hold" grpId="0" nodeType="with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1000" fill="hold"/>
                                        <p:tgtEl>
                                          <p:spTgt spid="6">
                                            <p:txEl>
                                              <p:pRg st="0" end="0"/>
                                            </p:txEl>
                                          </p:spTgt>
                                        </p:tgtEl>
                                        <p:attrNameLst>
                                          <p:attrName>ppt_x</p:attrName>
                                        </p:attrNameLst>
                                      </p:cBhvr>
                                      <p:tavLst>
                                        <p:tav tm="0">
                                          <p:val>
                                            <p:strVal val="#ppt_x-.2"/>
                                          </p:val>
                                        </p:tav>
                                        <p:tav tm="100000">
                                          <p:val>
                                            <p:strVal val="#ppt_x"/>
                                          </p:val>
                                        </p:tav>
                                      </p:tavLst>
                                    </p:anim>
                                    <p:anim calcmode="lin" valueType="num">
                                      <p:cBhvr>
                                        <p:cTn id="14" dur="1000" fill="hold"/>
                                        <p:tgtEl>
                                          <p:spTgt spid="6">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5" dur="1000"/>
                                        <p:tgtEl>
                                          <p:spTgt spid="6">
                                            <p:txEl>
                                              <p:pRg st="0" end="0"/>
                                            </p:txEl>
                                          </p:spTgt>
                                        </p:tgtEl>
                                      </p:cBhvr>
                                    </p:animEffect>
                                  </p:childTnLst>
                                </p:cTn>
                              </p:par>
                              <p:par>
                                <p:cTn id="16" presetID="29" presetClass="entr" presetSubtype="0" fill="hold" grpId="0"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p:cTn id="18" dur="1000" fill="hold"/>
                                        <p:tgtEl>
                                          <p:spTgt spid="6">
                                            <p:txEl>
                                              <p:pRg st="1" end="1"/>
                                            </p:txEl>
                                          </p:spTgt>
                                        </p:tgtEl>
                                        <p:attrNameLst>
                                          <p:attrName>ppt_x</p:attrName>
                                        </p:attrNameLst>
                                      </p:cBhvr>
                                      <p:tavLst>
                                        <p:tav tm="0">
                                          <p:val>
                                            <p:strVal val="#ppt_x-.2"/>
                                          </p:val>
                                        </p:tav>
                                        <p:tav tm="100000">
                                          <p:val>
                                            <p:strVal val="#ppt_x"/>
                                          </p:val>
                                        </p:tav>
                                      </p:tavLst>
                                    </p:anim>
                                    <p:anim calcmode="lin" valueType="num">
                                      <p:cBhvr>
                                        <p:cTn id="19" dur="1000" fill="hold"/>
                                        <p:tgtEl>
                                          <p:spTgt spid="6">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6">
                                            <p:txEl>
                                              <p:pRg st="1" end="1"/>
                                            </p:txEl>
                                          </p:spTgt>
                                        </p:tgtEl>
                                      </p:cBhvr>
                                    </p:animEffect>
                                  </p:childTnLst>
                                </p:cTn>
                              </p:par>
                            </p:childTnLst>
                          </p:cTn>
                        </p:par>
                        <p:par>
                          <p:cTn id="21" fill="hold">
                            <p:stCondLst>
                              <p:cond delay="1000"/>
                            </p:stCondLst>
                            <p:childTnLst>
                              <p:par>
                                <p:cTn id="22" presetID="47" presetClass="entr" presetSubtype="0" fill="hold" nodeType="afterEffect">
                                  <p:stCondLst>
                                    <p:cond delay="0"/>
                                  </p:stCondLst>
                                  <p:childTnLst>
                                    <p:set>
                                      <p:cBhvr>
                                        <p:cTn id="23" dur="1" fill="hold">
                                          <p:stCondLst>
                                            <p:cond delay="0"/>
                                          </p:stCondLst>
                                        </p:cTn>
                                        <p:tgtEl>
                                          <p:spTgt spid="10242"/>
                                        </p:tgtEl>
                                        <p:attrNameLst>
                                          <p:attrName>style.visibility</p:attrName>
                                        </p:attrNameLst>
                                      </p:cBhvr>
                                      <p:to>
                                        <p:strVal val="visible"/>
                                      </p:to>
                                    </p:set>
                                    <p:animEffect transition="in" filter="fade">
                                      <p:cBhvr>
                                        <p:cTn id="24" dur="1000"/>
                                        <p:tgtEl>
                                          <p:spTgt spid="10242"/>
                                        </p:tgtEl>
                                      </p:cBhvr>
                                    </p:animEffect>
                                    <p:anim calcmode="lin" valueType="num">
                                      <p:cBhvr>
                                        <p:cTn id="25" dur="1000" fill="hold"/>
                                        <p:tgtEl>
                                          <p:spTgt spid="10242"/>
                                        </p:tgtEl>
                                        <p:attrNameLst>
                                          <p:attrName>ppt_x</p:attrName>
                                        </p:attrNameLst>
                                      </p:cBhvr>
                                      <p:tavLst>
                                        <p:tav tm="0">
                                          <p:val>
                                            <p:strVal val="#ppt_x"/>
                                          </p:val>
                                        </p:tav>
                                        <p:tav tm="100000">
                                          <p:val>
                                            <p:strVal val="#ppt_x"/>
                                          </p:val>
                                        </p:tav>
                                      </p:tavLst>
                                    </p:anim>
                                    <p:anim calcmode="lin" valueType="num">
                                      <p:cBhvr>
                                        <p:cTn id="26" dur="1000" fill="hold"/>
                                        <p:tgtEl>
                                          <p:spTgt spid="102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79512" y="692696"/>
            <a:ext cx="3960440" cy="5616623"/>
          </a:xfrm>
        </p:spPr>
        <p:txBody>
          <a:bodyPr/>
          <a:lstStyle/>
          <a:p>
            <a:pPr algn="ctr"/>
            <a:r>
              <a:rPr lang="ru-RU" sz="2400" b="1" dirty="0" smtClean="0">
                <a:solidFill>
                  <a:srgbClr val="002060"/>
                </a:solidFill>
              </a:rPr>
              <a:t>Пуха Николай Тимофеевич</a:t>
            </a:r>
          </a:p>
          <a:p>
            <a:pPr algn="ctr"/>
            <a:r>
              <a:rPr lang="ru-RU" sz="1800" b="1" dirty="0" smtClean="0">
                <a:solidFill>
                  <a:srgbClr val="002060"/>
                </a:solidFill>
              </a:rPr>
              <a:t>Свою первую победу над гитлеровцами командир Николай Тимофеевич Пуха со своей батареей одержал в августе сорок второго, удерживая подступы к осажденному Сталинграду. Жители Румынии, Болгарии, Венгрии, Югославии, Австрии со слезами радости встречали советских воинов — освободителей. В их числе был Герой Советского Союза Н.Т. Пуха. Этого высокого звания он был удостоен за форсирование реки Дунай.</a:t>
            </a:r>
          </a:p>
          <a:p>
            <a:pPr algn="ctr"/>
            <a:r>
              <a:rPr lang="ru-RU" sz="1800" b="1" dirty="0" smtClean="0">
                <a:solidFill>
                  <a:srgbClr val="002060"/>
                </a:solidFill>
              </a:rPr>
              <a:t>Управляя огнем своей и соседних батарей, Николай Тимофеевич обеспечил продвижение вперед частей и соединений советских войск.</a:t>
            </a:r>
          </a:p>
        </p:txBody>
      </p:sp>
      <p:pic>
        <p:nvPicPr>
          <p:cNvPr id="4" name="Picture 2" descr="C:\Documents and Settings\сабировна\Рабочий стол\Новая папка\Рисунок12.jpg"/>
          <p:cNvPicPr>
            <a:picLocks noChangeAspect="1" noChangeArrowheads="1"/>
          </p:cNvPicPr>
          <p:nvPr/>
        </p:nvPicPr>
        <p:blipFill>
          <a:blip r:embed="rId2" cstate="screen"/>
          <a:srcRect/>
          <a:stretch>
            <a:fillRect/>
          </a:stretch>
        </p:blipFill>
        <p:spPr bwMode="auto">
          <a:xfrm>
            <a:off x="4427984" y="260648"/>
            <a:ext cx="4248472" cy="61926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218" name="Picture 2" descr="https://upload.wikimedia.org/wikipedia/commons/thumb/c/c3/Hero_of_the_USSR.png/120px-Hero_of_the_USSR.png"/>
          <p:cNvPicPr>
            <a:picLocks noChangeAspect="1" noChangeArrowheads="1"/>
          </p:cNvPicPr>
          <p:nvPr/>
        </p:nvPicPr>
        <p:blipFill>
          <a:blip r:embed="rId3" cstate="screen"/>
          <a:srcRect/>
          <a:stretch>
            <a:fillRect/>
          </a:stretch>
        </p:blipFill>
        <p:spPr bwMode="auto">
          <a:xfrm>
            <a:off x="3851920" y="0"/>
            <a:ext cx="1143000" cy="2247901"/>
          </a:xfrm>
          <a:prstGeom prst="rect">
            <a:avLst/>
          </a:prstGeom>
          <a:noFill/>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1" presetID="29"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5" dur="1000"/>
                                        <p:tgtEl>
                                          <p:spTgt spid="3">
                                            <p:txEl>
                                              <p:pRg st="0" end="0"/>
                                            </p:txEl>
                                          </p:spTgt>
                                        </p:tgtEl>
                                      </p:cBhvr>
                                    </p:animEffect>
                                  </p:childTnLst>
                                </p:cTn>
                              </p:par>
                              <p:par>
                                <p:cTn id="16" presetID="29" presetClass="entr" presetSubtype="0" fill="hold" grpId="0"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3">
                                            <p:txEl>
                                              <p:pRg st="1" end="1"/>
                                            </p:txEl>
                                          </p:spTgt>
                                        </p:tgtEl>
                                      </p:cBhvr>
                                    </p:animEffect>
                                  </p:childTnLst>
                                </p:cTn>
                              </p:par>
                              <p:par>
                                <p:cTn id="21" presetID="29" presetClass="entr" presetSubtype="0" fill="hold" grpId="0"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3">
                                            <p:txEl>
                                              <p:pRg st="2" end="2"/>
                                            </p:txEl>
                                          </p:spTgt>
                                        </p:tgtEl>
                                      </p:cBhvr>
                                    </p:animEffect>
                                  </p:childTnLst>
                                </p:cTn>
                              </p:par>
                            </p:childTnLst>
                          </p:cTn>
                        </p:par>
                        <p:par>
                          <p:cTn id="26" fill="hold">
                            <p:stCondLst>
                              <p:cond delay="1000"/>
                            </p:stCondLst>
                            <p:childTnLst>
                              <p:par>
                                <p:cTn id="27" presetID="47" presetClass="entr" presetSubtype="0" fill="hold" nodeType="afterEffect">
                                  <p:stCondLst>
                                    <p:cond delay="0"/>
                                  </p:stCondLst>
                                  <p:childTnLst>
                                    <p:set>
                                      <p:cBhvr>
                                        <p:cTn id="28" dur="1" fill="hold">
                                          <p:stCondLst>
                                            <p:cond delay="0"/>
                                          </p:stCondLst>
                                        </p:cTn>
                                        <p:tgtEl>
                                          <p:spTgt spid="9218"/>
                                        </p:tgtEl>
                                        <p:attrNameLst>
                                          <p:attrName>style.visibility</p:attrName>
                                        </p:attrNameLst>
                                      </p:cBhvr>
                                      <p:to>
                                        <p:strVal val="visible"/>
                                      </p:to>
                                    </p:set>
                                    <p:animEffect transition="in" filter="fade">
                                      <p:cBhvr>
                                        <p:cTn id="29" dur="1000"/>
                                        <p:tgtEl>
                                          <p:spTgt spid="9218"/>
                                        </p:tgtEl>
                                      </p:cBhvr>
                                    </p:animEffect>
                                    <p:anim calcmode="lin" valueType="num">
                                      <p:cBhvr>
                                        <p:cTn id="30" dur="1000" fill="hold"/>
                                        <p:tgtEl>
                                          <p:spTgt spid="9218"/>
                                        </p:tgtEl>
                                        <p:attrNameLst>
                                          <p:attrName>ppt_x</p:attrName>
                                        </p:attrNameLst>
                                      </p:cBhvr>
                                      <p:tavLst>
                                        <p:tav tm="0">
                                          <p:val>
                                            <p:strVal val="#ppt_x"/>
                                          </p:val>
                                        </p:tav>
                                        <p:tav tm="100000">
                                          <p:val>
                                            <p:strVal val="#ppt_x"/>
                                          </p:val>
                                        </p:tav>
                                      </p:tavLst>
                                    </p:anim>
                                    <p:anim calcmode="lin" valueType="num">
                                      <p:cBhvr>
                                        <p:cTn id="31" dur="1000" fill="hold"/>
                                        <p:tgtEl>
                                          <p:spTgt spid="92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23529" y="404664"/>
            <a:ext cx="4176464" cy="6120679"/>
          </a:xfrm>
        </p:spPr>
        <p:txBody>
          <a:bodyPr/>
          <a:lstStyle/>
          <a:p>
            <a:pPr algn="ctr"/>
            <a:r>
              <a:rPr lang="ru-RU" sz="2400" b="1" dirty="0" smtClean="0">
                <a:solidFill>
                  <a:srgbClr val="002060"/>
                </a:solidFill>
              </a:rPr>
              <a:t>Кулик Григорий </a:t>
            </a:r>
            <a:r>
              <a:rPr lang="ru-RU" sz="2400" b="1" dirty="0" err="1" smtClean="0">
                <a:solidFill>
                  <a:srgbClr val="002060"/>
                </a:solidFill>
              </a:rPr>
              <a:t>Карпович</a:t>
            </a:r>
            <a:endParaRPr lang="ru-RU" sz="2400" b="1" dirty="0" smtClean="0">
              <a:solidFill>
                <a:srgbClr val="002060"/>
              </a:solidFill>
            </a:endParaRPr>
          </a:p>
          <a:p>
            <a:pPr algn="ctr"/>
            <a:r>
              <a:rPr lang="ru-RU" sz="1800" b="1" dirty="0" smtClean="0">
                <a:solidFill>
                  <a:srgbClr val="002060"/>
                </a:solidFill>
              </a:rPr>
              <a:t>Боевое крещение получил при защите Таганрога на реке </a:t>
            </a:r>
            <a:r>
              <a:rPr lang="ru-RU" sz="1800" b="1" dirty="0" err="1" smtClean="0">
                <a:solidFill>
                  <a:srgbClr val="002060"/>
                </a:solidFill>
              </a:rPr>
              <a:t>Миус</a:t>
            </a:r>
            <a:r>
              <a:rPr lang="ru-RU" sz="1800" b="1" dirty="0" smtClean="0">
                <a:solidFill>
                  <a:srgbClr val="002060"/>
                </a:solidFill>
              </a:rPr>
              <a:t> в составе 81-й бригады морской пехоты. Сражался в 36-й Гвардейской Верхнеднепровской Краснознаменной орденов Суворова и Кутузова 2-й стрелковой дивизии. Эта дивизия освобождала Румынию, Венгрию, Австрию, Чехословакию, Правобережную Украину, участвовала в битвах на Курской дуге, за Сталинград, форсировала Днепр.</a:t>
            </a:r>
          </a:p>
          <a:p>
            <a:pPr algn="ctr"/>
            <a:r>
              <a:rPr lang="ru-RU" sz="1800" b="1" dirty="0" smtClean="0">
                <a:solidFill>
                  <a:srgbClr val="002060"/>
                </a:solidFill>
              </a:rPr>
              <a:t>Тысячи километров фронтовых дорог прошел наш славный земляк. Указом Президиума Верховного Совета СССР от 28 апреля 1945 года Григорию </a:t>
            </a:r>
            <a:r>
              <a:rPr lang="ru-RU" sz="1800" b="1" dirty="0" err="1" smtClean="0">
                <a:solidFill>
                  <a:srgbClr val="002060"/>
                </a:solidFill>
              </a:rPr>
              <a:t>Карповичу</a:t>
            </a:r>
            <a:r>
              <a:rPr lang="ru-RU" sz="1800" b="1" dirty="0" smtClean="0">
                <a:solidFill>
                  <a:srgbClr val="002060"/>
                </a:solidFill>
              </a:rPr>
              <a:t> Кулику было присвоено звание Героя Советского Союза с вручением ему Ордена Ленина и Золотой Звезды. </a:t>
            </a:r>
            <a:endParaRPr lang="ru-RU" sz="1800" b="1" dirty="0">
              <a:solidFill>
                <a:srgbClr val="002060"/>
              </a:solidFill>
            </a:endParaRPr>
          </a:p>
        </p:txBody>
      </p:sp>
      <p:pic>
        <p:nvPicPr>
          <p:cNvPr id="4" name="Picture 2" descr="C:\Documents and Settings\сабировна\Рабочий стол\Новая папка\Рисунок11.jpg"/>
          <p:cNvPicPr>
            <a:picLocks noChangeAspect="1" noChangeArrowheads="1"/>
          </p:cNvPicPr>
          <p:nvPr/>
        </p:nvPicPr>
        <p:blipFill>
          <a:blip r:embed="rId2" cstate="screen"/>
          <a:srcRect/>
          <a:stretch>
            <a:fillRect/>
          </a:stretch>
        </p:blipFill>
        <p:spPr bwMode="auto">
          <a:xfrm>
            <a:off x="4644008" y="332656"/>
            <a:ext cx="4104456" cy="626469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194" name="Picture 2" descr="https://upload.wikimedia.org/wikipedia/commons/thumb/c/c3/Hero_of_the_USSR.png/120px-Hero_of_the_USSR.png"/>
          <p:cNvPicPr>
            <a:picLocks noChangeAspect="1" noChangeArrowheads="1"/>
          </p:cNvPicPr>
          <p:nvPr/>
        </p:nvPicPr>
        <p:blipFill>
          <a:blip r:embed="rId3" cstate="screen"/>
          <a:srcRect/>
          <a:stretch>
            <a:fillRect/>
          </a:stretch>
        </p:blipFill>
        <p:spPr bwMode="auto">
          <a:xfrm>
            <a:off x="3995936" y="0"/>
            <a:ext cx="1143000" cy="2247901"/>
          </a:xfrm>
          <a:prstGeom prst="rect">
            <a:avLst/>
          </a:prstGeom>
          <a:noFill/>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1" presetID="29"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5" dur="1000"/>
                                        <p:tgtEl>
                                          <p:spTgt spid="3">
                                            <p:txEl>
                                              <p:pRg st="0" end="0"/>
                                            </p:txEl>
                                          </p:spTgt>
                                        </p:tgtEl>
                                      </p:cBhvr>
                                    </p:animEffect>
                                  </p:childTnLst>
                                </p:cTn>
                              </p:par>
                              <p:par>
                                <p:cTn id="16" presetID="29" presetClass="entr" presetSubtype="0" fill="hold" grpId="0"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3">
                                            <p:txEl>
                                              <p:pRg st="1" end="1"/>
                                            </p:txEl>
                                          </p:spTgt>
                                        </p:tgtEl>
                                      </p:cBhvr>
                                    </p:animEffect>
                                  </p:childTnLst>
                                </p:cTn>
                              </p:par>
                              <p:par>
                                <p:cTn id="21" presetID="29" presetClass="entr" presetSubtype="0" fill="hold" grpId="0"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3">
                                            <p:txEl>
                                              <p:pRg st="2" end="2"/>
                                            </p:txEl>
                                          </p:spTgt>
                                        </p:tgtEl>
                                      </p:cBhvr>
                                    </p:animEffect>
                                  </p:childTnLst>
                                </p:cTn>
                              </p:par>
                            </p:childTnLst>
                          </p:cTn>
                        </p:par>
                        <p:par>
                          <p:cTn id="26" fill="hold">
                            <p:stCondLst>
                              <p:cond delay="1000"/>
                            </p:stCondLst>
                            <p:childTnLst>
                              <p:par>
                                <p:cTn id="27" presetID="47" presetClass="entr" presetSubtype="0" fill="hold" nodeType="afterEffect">
                                  <p:stCondLst>
                                    <p:cond delay="0"/>
                                  </p:stCondLst>
                                  <p:childTnLst>
                                    <p:set>
                                      <p:cBhvr>
                                        <p:cTn id="28" dur="1" fill="hold">
                                          <p:stCondLst>
                                            <p:cond delay="0"/>
                                          </p:stCondLst>
                                        </p:cTn>
                                        <p:tgtEl>
                                          <p:spTgt spid="8194"/>
                                        </p:tgtEl>
                                        <p:attrNameLst>
                                          <p:attrName>style.visibility</p:attrName>
                                        </p:attrNameLst>
                                      </p:cBhvr>
                                      <p:to>
                                        <p:strVal val="visible"/>
                                      </p:to>
                                    </p:set>
                                    <p:animEffect transition="in" filter="fade">
                                      <p:cBhvr>
                                        <p:cTn id="29" dur="1000"/>
                                        <p:tgtEl>
                                          <p:spTgt spid="8194"/>
                                        </p:tgtEl>
                                      </p:cBhvr>
                                    </p:animEffect>
                                    <p:anim calcmode="lin" valueType="num">
                                      <p:cBhvr>
                                        <p:cTn id="30" dur="1000" fill="hold"/>
                                        <p:tgtEl>
                                          <p:spTgt spid="8194"/>
                                        </p:tgtEl>
                                        <p:attrNameLst>
                                          <p:attrName>ppt_x</p:attrName>
                                        </p:attrNameLst>
                                      </p:cBhvr>
                                      <p:tavLst>
                                        <p:tav tm="0">
                                          <p:val>
                                            <p:strVal val="#ppt_x"/>
                                          </p:val>
                                        </p:tav>
                                        <p:tav tm="100000">
                                          <p:val>
                                            <p:strVal val="#ppt_x"/>
                                          </p:val>
                                        </p:tav>
                                      </p:tavLst>
                                    </p:anim>
                                    <p:anim calcmode="lin" valueType="num">
                                      <p:cBhvr>
                                        <p:cTn id="31" dur="1000" fill="hold"/>
                                        <p:tgtEl>
                                          <p:spTgt spid="81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51520" y="404664"/>
            <a:ext cx="3849687" cy="6453336"/>
          </a:xfrm>
        </p:spPr>
        <p:txBody>
          <a:bodyPr/>
          <a:lstStyle/>
          <a:p>
            <a:pPr algn="ctr"/>
            <a:r>
              <a:rPr lang="ru-RU" sz="2400" b="1" dirty="0" smtClean="0">
                <a:solidFill>
                  <a:srgbClr val="002060"/>
                </a:solidFill>
                <a:cs typeface="Times New Roman" pitchFamily="18" charset="0"/>
              </a:rPr>
              <a:t>Губа Василий Александрович</a:t>
            </a:r>
          </a:p>
          <a:p>
            <a:pPr algn="ctr"/>
            <a:r>
              <a:rPr lang="ru-RU" sz="1800" b="1" dirty="0" smtClean="0">
                <a:solidFill>
                  <a:srgbClr val="002060"/>
                </a:solidFill>
                <a:cs typeface="Times New Roman" pitchFamily="18" charset="0"/>
              </a:rPr>
              <a:t>...Стояло жаркое лето 1943 года... На Кубани шли ожесточенные бои за каждую станицу, за каждый хутор. Фашисты не давали поднять головы, шквалом огня накрывали любую попытку 'переправиться через Кубань. "Бьем фашистов за Родину, за Сталина!" - крикнул Губа. И давай косить фашистов, бегая от одного пулемета к другому, приговаривая: "Это вам, гадам, за друзей, за всех, положивших головы". Не пропустили бойцы фашистов, всех уничтожили, отбив восемь атак.</a:t>
            </a:r>
          </a:p>
          <a:p>
            <a:pPr algn="ctr"/>
            <a:r>
              <a:rPr lang="ru-RU" sz="1800" b="1" dirty="0" smtClean="0">
                <a:solidFill>
                  <a:srgbClr val="002060"/>
                </a:solidFill>
                <a:cs typeface="Times New Roman" pitchFamily="18" charset="0"/>
              </a:rPr>
              <a:t>Освобождал Губа Кубань, Украину, Чехословакию. Высокое звание Героя Советского Союза было присвоено ему Указом Президиума Верховного Совета СССР... </a:t>
            </a:r>
            <a:endParaRPr lang="ru-RU" sz="1800" b="1" dirty="0">
              <a:solidFill>
                <a:srgbClr val="002060"/>
              </a:solidFill>
              <a:cs typeface="Times New Roman" pitchFamily="18" charset="0"/>
            </a:endParaRPr>
          </a:p>
        </p:txBody>
      </p:sp>
      <p:pic>
        <p:nvPicPr>
          <p:cNvPr id="4" name="Picture 2" descr="C:\Documents and Settings\сабировна\Рабочий стол\Новая папка\Рисунок6.jpg"/>
          <p:cNvPicPr>
            <a:picLocks noChangeAspect="1" noChangeArrowheads="1"/>
          </p:cNvPicPr>
          <p:nvPr/>
        </p:nvPicPr>
        <p:blipFill>
          <a:blip r:embed="rId2" cstate="screen"/>
          <a:srcRect/>
          <a:stretch>
            <a:fillRect/>
          </a:stretch>
        </p:blipFill>
        <p:spPr bwMode="auto">
          <a:xfrm>
            <a:off x="4788024" y="764704"/>
            <a:ext cx="4104456" cy="590465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2" descr="https://upload.wikimedia.org/wikipedia/commons/thumb/c/c3/Hero_of_the_USSR.png/120px-Hero_of_the_USSR.png"/>
          <p:cNvPicPr>
            <a:picLocks noChangeAspect="1" noChangeArrowheads="1"/>
          </p:cNvPicPr>
          <p:nvPr/>
        </p:nvPicPr>
        <p:blipFill>
          <a:blip r:embed="rId3" cstate="screen"/>
          <a:srcRect/>
          <a:stretch>
            <a:fillRect/>
          </a:stretch>
        </p:blipFill>
        <p:spPr bwMode="auto">
          <a:xfrm>
            <a:off x="3851920" y="0"/>
            <a:ext cx="1143000" cy="2247901"/>
          </a:xfrm>
          <a:prstGeom prst="rect">
            <a:avLst/>
          </a:prstGeom>
          <a:noFill/>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1" presetID="29"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5" dur="1000"/>
                                        <p:tgtEl>
                                          <p:spTgt spid="3">
                                            <p:txEl>
                                              <p:pRg st="0" end="0"/>
                                            </p:txEl>
                                          </p:spTgt>
                                        </p:tgtEl>
                                      </p:cBhvr>
                                    </p:animEffect>
                                  </p:childTnLst>
                                </p:cTn>
                              </p:par>
                              <p:par>
                                <p:cTn id="16" presetID="29" presetClass="entr" presetSubtype="0" fill="hold" grpId="0"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3">
                                            <p:txEl>
                                              <p:pRg st="1" end="1"/>
                                            </p:txEl>
                                          </p:spTgt>
                                        </p:tgtEl>
                                      </p:cBhvr>
                                    </p:animEffect>
                                  </p:childTnLst>
                                </p:cTn>
                              </p:par>
                              <p:par>
                                <p:cTn id="21" presetID="29" presetClass="entr" presetSubtype="0" fill="hold" grpId="0"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3">
                                            <p:txEl>
                                              <p:pRg st="2" end="2"/>
                                            </p:txEl>
                                          </p:spTgt>
                                        </p:tgtEl>
                                      </p:cBhvr>
                                    </p:animEffect>
                                  </p:childTnLst>
                                </p:cTn>
                              </p:par>
                            </p:childTnLst>
                          </p:cTn>
                        </p:par>
                        <p:par>
                          <p:cTn id="26" fill="hold">
                            <p:stCondLst>
                              <p:cond delay="1000"/>
                            </p:stCondLst>
                            <p:childTnLst>
                              <p:par>
                                <p:cTn id="27" presetID="47" presetClass="entr" presetSubtype="0"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strVal val="#ppt_x"/>
                                          </p:val>
                                        </p:tav>
                                        <p:tav tm="100000">
                                          <p:val>
                                            <p:strVal val="#ppt_x"/>
                                          </p:val>
                                        </p:tav>
                                      </p:tavLst>
                                    </p:anim>
                                    <p:anim calcmode="lin" valueType="num">
                                      <p:cBhvr>
                                        <p:cTn id="3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endParaRPr lang="ru-RU"/>
          </a:p>
        </p:txBody>
      </p:sp>
      <p:pic>
        <p:nvPicPr>
          <p:cNvPr id="39938" name="Picture 2" descr="C:\Users\ЛиЛя\Desktop\70 ktn\1695.JPG"/>
          <p:cNvPicPr>
            <a:picLocks noChangeAspect="1" noChangeArrowheads="1"/>
          </p:cNvPicPr>
          <p:nvPr/>
        </p:nvPicPr>
        <p:blipFill>
          <a:blip r:embed="rId2" cstate="screen"/>
          <a:srcRect/>
          <a:stretch>
            <a:fillRect/>
          </a:stretch>
        </p:blipFill>
        <p:spPr bwMode="auto">
          <a:xfrm>
            <a:off x="0" y="0"/>
            <a:ext cx="9144000" cy="6858000"/>
          </a:xfrm>
          <a:prstGeom prst="rect">
            <a:avLst/>
          </a:prstGeom>
          <a:noFill/>
        </p:spPr>
      </p:pic>
      <p:sp>
        <p:nvSpPr>
          <p:cNvPr id="5" name="Прямоугольник 4"/>
          <p:cNvSpPr/>
          <p:nvPr/>
        </p:nvSpPr>
        <p:spPr>
          <a:xfrm>
            <a:off x="467544" y="404664"/>
            <a:ext cx="8244052" cy="58477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АЛЛЕЯ ГЕРОЕВ СОВЕТСКОГО СОЮЗА</a:t>
            </a:r>
            <a:endParaRPr lang="ru-RU" sz="3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39938"/>
                                        </p:tgtEl>
                                        <p:attrNameLst>
                                          <p:attrName>style.visibility</p:attrName>
                                        </p:attrNameLst>
                                      </p:cBhvr>
                                      <p:to>
                                        <p:strVal val="visible"/>
                                      </p:to>
                                    </p:set>
                                    <p:anim calcmode="lin" valueType="num">
                                      <p:cBhvr>
                                        <p:cTn id="7" dur="1000" fill="hold"/>
                                        <p:tgtEl>
                                          <p:spTgt spid="39938"/>
                                        </p:tgtEl>
                                        <p:attrNameLst>
                                          <p:attrName>ppt_w</p:attrName>
                                        </p:attrNameLst>
                                      </p:cBhvr>
                                      <p:tavLst>
                                        <p:tav tm="0">
                                          <p:val>
                                            <p:strVal val="#ppt_w+.3"/>
                                          </p:val>
                                        </p:tav>
                                        <p:tav tm="100000">
                                          <p:val>
                                            <p:strVal val="#ppt_w"/>
                                          </p:val>
                                        </p:tav>
                                      </p:tavLst>
                                    </p:anim>
                                    <p:anim calcmode="lin" valueType="num">
                                      <p:cBhvr>
                                        <p:cTn id="8" dur="1000" fill="hold"/>
                                        <p:tgtEl>
                                          <p:spTgt spid="39938"/>
                                        </p:tgtEl>
                                        <p:attrNameLst>
                                          <p:attrName>ppt_h</p:attrName>
                                        </p:attrNameLst>
                                      </p:cBhvr>
                                      <p:tavLst>
                                        <p:tav tm="0">
                                          <p:val>
                                            <p:strVal val="#ppt_h"/>
                                          </p:val>
                                        </p:tav>
                                        <p:tav tm="100000">
                                          <p:val>
                                            <p:strVal val="#ppt_h"/>
                                          </p:val>
                                        </p:tav>
                                      </p:tavLst>
                                    </p:anim>
                                    <p:animEffect transition="in" filter="fade">
                                      <p:cBhvr>
                                        <p:cTn id="9" dur="1000"/>
                                        <p:tgtEl>
                                          <p:spTgt spid="39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C:\Users\ЛиЛя\Desktop\70 ktn\1704.JPG"/>
          <p:cNvPicPr>
            <a:picLocks noChangeAspect="1" noChangeArrowheads="1"/>
          </p:cNvPicPr>
          <p:nvPr/>
        </p:nvPicPr>
        <p:blipFill>
          <a:blip r:embed="rId2" cstate="screen"/>
          <a:srcRect/>
          <a:stretch>
            <a:fillRect/>
          </a:stretch>
        </p:blipFill>
        <p:spPr bwMode="auto">
          <a:xfrm>
            <a:off x="0" y="0"/>
            <a:ext cx="9144000" cy="6858000"/>
          </a:xfrm>
          <a:prstGeom prst="rect">
            <a:avLst/>
          </a:prstGeom>
          <a:noFill/>
        </p:spPr>
      </p:pic>
      <p:sp>
        <p:nvSpPr>
          <p:cNvPr id="5" name="Прямоугольник 4"/>
          <p:cNvSpPr/>
          <p:nvPr/>
        </p:nvSpPr>
        <p:spPr>
          <a:xfrm>
            <a:off x="1403648" y="5934670"/>
            <a:ext cx="6340710" cy="923330"/>
          </a:xfrm>
          <a:prstGeom prst="rect">
            <a:avLst/>
          </a:prstGeom>
          <a:noFill/>
        </p:spPr>
        <p:txBody>
          <a:bodyPr wrap="none" lIns="91440" tIns="45720" rIns="91440" bIns="45720">
            <a:spAutoFit/>
          </a:bodyPr>
          <a:lstStyle/>
          <a:p>
            <a:pPr algn="ctr"/>
            <a:r>
              <a:rPr lang="ru-RU"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У ВЕЧНОГО ОГНЯ</a:t>
            </a:r>
            <a:endParaRPr lang="ru-RU"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blinds(horizontal)">
                                      <p:cBhvr>
                                        <p:cTn id="7" dur="1000"/>
                                        <p:tgtEl>
                                          <p:spTgt spid="38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2" descr="C:\Documents and Settings\сабировна\Рабочий стол\Новая папка\Рисунок17.jpg"/>
          <p:cNvPicPr>
            <a:picLocks noChangeAspect="1" noChangeArrowheads="1"/>
          </p:cNvPicPr>
          <p:nvPr/>
        </p:nvPicPr>
        <p:blipFill>
          <a:blip r:embed="rId2" cstate="screen"/>
          <a:srcRect/>
          <a:stretch>
            <a:fillRect/>
          </a:stretch>
        </p:blipFill>
        <p:spPr bwMode="auto">
          <a:xfrm>
            <a:off x="1" y="0"/>
            <a:ext cx="9144002" cy="6858001"/>
          </a:xfrm>
          <a:prstGeom prst="rect">
            <a:avLst/>
          </a:prstGeom>
          <a:noFill/>
        </p:spPr>
      </p:pic>
      <p:sp>
        <p:nvSpPr>
          <p:cNvPr id="3" name="Текст 2"/>
          <p:cNvSpPr>
            <a:spLocks noGrp="1"/>
          </p:cNvSpPr>
          <p:nvPr>
            <p:ph type="body" idx="1"/>
          </p:nvPr>
        </p:nvSpPr>
        <p:spPr>
          <a:xfrm>
            <a:off x="5580112" y="260648"/>
            <a:ext cx="3096344" cy="1500187"/>
          </a:xfrm>
        </p:spPr>
        <p:txBody>
          <a:bodyPr/>
          <a:lstStyle/>
          <a:p>
            <a:pPr algn="ctr"/>
            <a:r>
              <a:rPr lang="ru-RU" sz="4400" b="1" i="1" dirty="0" smtClean="0">
                <a:solidFill>
                  <a:srgbClr val="FF0000"/>
                </a:solidFill>
              </a:rPr>
              <a:t>Памятник «МАТЬ»</a:t>
            </a:r>
            <a:endParaRPr lang="ru-RU" sz="4400" b="1" i="1" dirty="0">
              <a:solidFill>
                <a:srgbClr val="FF0000"/>
              </a:solidFill>
            </a:endParaRP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idx="1"/>
          </p:nvPr>
        </p:nvSpPr>
        <p:spPr>
          <a:xfrm>
            <a:off x="467544" y="260648"/>
            <a:ext cx="8517632" cy="5976664"/>
          </a:xfrm>
        </p:spPr>
        <p:txBody>
          <a:bodyPr/>
          <a:lstStyle/>
          <a:p>
            <a:pPr>
              <a:buNone/>
            </a:pPr>
            <a:r>
              <a:rPr lang="ru-RU" i="1" dirty="0" smtClean="0">
                <a:solidFill>
                  <a:schemeClr val="tx1"/>
                </a:solidFill>
              </a:rPr>
              <a:t>		</a:t>
            </a:r>
            <a:r>
              <a:rPr lang="ru-RU" i="1" dirty="0" smtClean="0">
                <a:solidFill>
                  <a:srgbClr val="FF0000"/>
                </a:solidFill>
              </a:rPr>
              <a:t>Цель: </a:t>
            </a:r>
            <a:r>
              <a:rPr lang="ru-RU" dirty="0" smtClean="0">
                <a:solidFill>
                  <a:schemeClr val="tx2">
                    <a:lumMod val="75000"/>
                  </a:schemeClr>
                </a:solidFill>
              </a:rPr>
              <a:t>формирование чувства 	патриотизма, гордости за свою Родину.</a:t>
            </a:r>
            <a:endParaRPr lang="ru-RU" i="1" dirty="0" smtClean="0">
              <a:solidFill>
                <a:schemeClr val="tx2">
                  <a:lumMod val="75000"/>
                </a:schemeClr>
              </a:solidFill>
            </a:endParaRPr>
          </a:p>
          <a:p>
            <a:pPr>
              <a:buNone/>
            </a:pPr>
            <a:r>
              <a:rPr lang="ru-RU" i="1" dirty="0" smtClean="0">
                <a:solidFill>
                  <a:srgbClr val="FF0000"/>
                </a:solidFill>
              </a:rPr>
              <a:t>Задачи:</a:t>
            </a:r>
          </a:p>
          <a:p>
            <a:pPr>
              <a:buFont typeface="Wingdings" pitchFamily="2" charset="2"/>
              <a:buChar char="q"/>
            </a:pPr>
            <a:r>
              <a:rPr lang="ru-RU" dirty="0" smtClean="0">
                <a:solidFill>
                  <a:schemeClr val="tx2">
                    <a:lumMod val="75000"/>
                  </a:schemeClr>
                </a:solidFill>
              </a:rPr>
              <a:t>познакомить обучающихся с героями Великой Отечественной Войны </a:t>
            </a:r>
            <a:r>
              <a:rPr lang="ru-RU" dirty="0" err="1" smtClean="0">
                <a:solidFill>
                  <a:schemeClr val="tx2">
                    <a:lumMod val="75000"/>
                  </a:schemeClr>
                </a:solidFill>
              </a:rPr>
              <a:t>Тимашевского</a:t>
            </a:r>
            <a:r>
              <a:rPr lang="ru-RU" dirty="0" smtClean="0">
                <a:solidFill>
                  <a:schemeClr val="tx2">
                    <a:lumMod val="75000"/>
                  </a:schemeClr>
                </a:solidFill>
              </a:rPr>
              <a:t> района;</a:t>
            </a:r>
          </a:p>
          <a:p>
            <a:pPr>
              <a:buFont typeface="Wingdings" pitchFamily="2" charset="2"/>
              <a:buChar char="q"/>
            </a:pPr>
            <a:r>
              <a:rPr lang="ru-RU" dirty="0" smtClean="0">
                <a:solidFill>
                  <a:schemeClr val="tx2">
                    <a:lumMod val="75000"/>
                  </a:schemeClr>
                </a:solidFill>
              </a:rPr>
              <a:t>воспитывать уважение к подвигам героев, увековечение памяти советских воинов;</a:t>
            </a:r>
          </a:p>
          <a:p>
            <a:pPr>
              <a:buNone/>
            </a:pPr>
            <a:endParaRPr lang="ru-RU" dirty="0" smtClean="0">
              <a:solidFill>
                <a:schemeClr val="tx2">
                  <a:lumMod val="75000"/>
                </a:schemeClr>
              </a:solidFill>
            </a:endParaRPr>
          </a:p>
          <a:p>
            <a:pPr>
              <a:buFont typeface="Wingdings" pitchFamily="2" charset="2"/>
              <a:buChar char="q"/>
            </a:pPr>
            <a:r>
              <a:rPr lang="ru-RU" dirty="0" smtClean="0">
                <a:solidFill>
                  <a:schemeClr val="tx2">
                    <a:lumMod val="75000"/>
                  </a:schemeClr>
                </a:solidFill>
              </a:rPr>
              <a:t>развивать слуховую память, зрительное внимание.</a:t>
            </a:r>
          </a:p>
          <a:p>
            <a:pPr>
              <a:buFont typeface="Wingdings" pitchFamily="2" charset="2"/>
              <a:buChar char="q"/>
            </a:pPr>
            <a:endParaRPr lang="ru-RU" sz="2000" i="1" dirty="0" smtClean="0">
              <a:solidFill>
                <a:schemeClr val="tx1"/>
              </a:solidFill>
            </a:endParaRPr>
          </a:p>
          <a:p>
            <a:pPr>
              <a:buNone/>
            </a:pPr>
            <a:endParaRPr lang="ru-RU" i="1" dirty="0" smtClean="0">
              <a:solidFill>
                <a:schemeClr val="tx1"/>
              </a:solidFill>
            </a:endParaRPr>
          </a:p>
          <a:p>
            <a:endParaRPr lang="ru-RU" dirty="0"/>
          </a:p>
        </p:txBody>
      </p:sp>
    </p:spTree>
  </p:cSld>
  <p:clrMapOvr>
    <a:masterClrMapping/>
  </p:clrMapOvr>
  <p:transition spd="med">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C:\Users\ЛиЛя\Desktop\70 ktn\1705.JPG"/>
          <p:cNvPicPr>
            <a:picLocks noChangeAspect="1" noChangeArrowheads="1"/>
          </p:cNvPicPr>
          <p:nvPr/>
        </p:nvPicPr>
        <p:blipFill>
          <a:blip r:embed="rId2" cstate="screen"/>
          <a:srcRect/>
          <a:stretch>
            <a:fillRect/>
          </a:stretch>
        </p:blipFill>
        <p:spPr bwMode="auto">
          <a:xfrm>
            <a:off x="0" y="0"/>
            <a:ext cx="9144000" cy="6858000"/>
          </a:xfrm>
          <a:prstGeom prst="rect">
            <a:avLst/>
          </a:prstGeom>
          <a:noFill/>
        </p:spPr>
      </p:pic>
      <p:sp>
        <p:nvSpPr>
          <p:cNvPr id="5" name="Прямоугольник 4"/>
          <p:cNvSpPr/>
          <p:nvPr/>
        </p:nvSpPr>
        <p:spPr>
          <a:xfrm>
            <a:off x="395536" y="0"/>
            <a:ext cx="8280920" cy="923330"/>
          </a:xfrm>
          <a:prstGeom prst="rect">
            <a:avLst/>
          </a:prstGeom>
          <a:noFill/>
        </p:spPr>
        <p:txBody>
          <a:bodyPr wrap="square" lIns="91440" tIns="45720" rIns="91440" bIns="45720">
            <a:spAutoFit/>
          </a:bodyPr>
          <a:lstStyle/>
          <a:p>
            <a:pPr algn="ctr"/>
            <a:r>
              <a:rPr lang="ru-RU"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У ПАМЯТНИКА «МАТЬ»</a:t>
            </a:r>
            <a:endParaRPr lang="ru-R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Effect transition="in" filter="randombar(horizontal)">
                                      <p:cBhvr>
                                        <p:cTn id="7" dur="1000"/>
                                        <p:tgtEl>
                                          <p:spTgt spid="378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www.gallery.timashevsk.ru/albums/userpics/10003/normal_0043.jpg"/>
          <p:cNvPicPr>
            <a:picLocks noChangeAspect="1" noChangeArrowheads="1"/>
          </p:cNvPicPr>
          <p:nvPr/>
        </p:nvPicPr>
        <p:blipFill>
          <a:blip r:embed="rId2" cstate="screen"/>
          <a:srcRect/>
          <a:stretch>
            <a:fillRect/>
          </a:stretch>
        </p:blipFill>
        <p:spPr bwMode="auto">
          <a:xfrm>
            <a:off x="1979712" y="1268760"/>
            <a:ext cx="6534647" cy="47212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4"/>
          <p:cNvSpPr/>
          <p:nvPr/>
        </p:nvSpPr>
        <p:spPr>
          <a:xfrm>
            <a:off x="1164380" y="332656"/>
            <a:ext cx="7979620" cy="769441"/>
          </a:xfrm>
          <a:prstGeom prst="rect">
            <a:avLst/>
          </a:prstGeom>
          <a:noFill/>
        </p:spPr>
        <p:txBody>
          <a:bodyPr wrap="none" lIns="91440" tIns="45720" rIns="91440" bIns="45720">
            <a:spAutoFit/>
          </a:bodyPr>
          <a:lstStyle/>
          <a:p>
            <a:pPr algn="ctr"/>
            <a:r>
              <a:rPr lang="ru-RU" sz="44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Музей братьев Степановых</a:t>
            </a:r>
            <a:endParaRPr lang="ru-RU" sz="44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childTnLst>
                                </p:cTn>
                              </p:par>
                            </p:childTnLst>
                          </p:cTn>
                        </p:par>
                        <p:par>
                          <p:cTn id="9" fill="hold">
                            <p:stCondLst>
                              <p:cond delay="1000"/>
                            </p:stCondLst>
                            <p:childTnLst>
                              <p:par>
                                <p:cTn id="10" presetID="50" presetClass="entr" presetSubtype="0" decel="100000" fill="hold" nodeType="afterEffect">
                                  <p:stCondLst>
                                    <p:cond delay="0"/>
                                  </p:stCondLst>
                                  <p:childTnLst>
                                    <p:set>
                                      <p:cBhvr>
                                        <p:cTn id="11" dur="1" fill="hold">
                                          <p:stCondLst>
                                            <p:cond delay="0"/>
                                          </p:stCondLst>
                                        </p:cTn>
                                        <p:tgtEl>
                                          <p:spTgt spid="29698"/>
                                        </p:tgtEl>
                                        <p:attrNameLst>
                                          <p:attrName>style.visibility</p:attrName>
                                        </p:attrNameLst>
                                      </p:cBhvr>
                                      <p:to>
                                        <p:strVal val="visible"/>
                                      </p:to>
                                    </p:set>
                                    <p:anim calcmode="lin" valueType="num">
                                      <p:cBhvr>
                                        <p:cTn id="12" dur="1000" fill="hold"/>
                                        <p:tgtEl>
                                          <p:spTgt spid="29698"/>
                                        </p:tgtEl>
                                        <p:attrNameLst>
                                          <p:attrName>ppt_w</p:attrName>
                                        </p:attrNameLst>
                                      </p:cBhvr>
                                      <p:tavLst>
                                        <p:tav tm="0">
                                          <p:val>
                                            <p:strVal val="#ppt_w+.3"/>
                                          </p:val>
                                        </p:tav>
                                        <p:tav tm="100000">
                                          <p:val>
                                            <p:strVal val="#ppt_w"/>
                                          </p:val>
                                        </p:tav>
                                      </p:tavLst>
                                    </p:anim>
                                    <p:anim calcmode="lin" valueType="num">
                                      <p:cBhvr>
                                        <p:cTn id="13" dur="1000" fill="hold"/>
                                        <p:tgtEl>
                                          <p:spTgt spid="29698"/>
                                        </p:tgtEl>
                                        <p:attrNameLst>
                                          <p:attrName>ppt_h</p:attrName>
                                        </p:attrNameLst>
                                      </p:cBhvr>
                                      <p:tavLst>
                                        <p:tav tm="0">
                                          <p:val>
                                            <p:strVal val="#ppt_h"/>
                                          </p:val>
                                        </p:tav>
                                        <p:tav tm="100000">
                                          <p:val>
                                            <p:strVal val="#ppt_h"/>
                                          </p:val>
                                        </p:tav>
                                      </p:tavLst>
                                    </p:anim>
                                    <p:animEffect transition="in" filter="fade">
                                      <p:cBhvr>
                                        <p:cTn id="14" dur="1000"/>
                                        <p:tgtEl>
                                          <p:spTgt spid="29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115616" y="188640"/>
            <a:ext cx="7772400" cy="2634084"/>
          </a:xfrm>
        </p:spPr>
        <p:txBody>
          <a:bodyPr/>
          <a:lstStyle/>
          <a:p>
            <a:r>
              <a:rPr lang="ru-RU" b="1" i="1" dirty="0" smtClean="0">
                <a:solidFill>
                  <a:srgbClr val="C00000"/>
                </a:solidFill>
              </a:rPr>
              <a:t>Тимашевский музей семьи Степановых </a:t>
            </a:r>
            <a:r>
              <a:rPr lang="ru-RU" i="1" dirty="0" smtClean="0">
                <a:solidFill>
                  <a:srgbClr val="C00000"/>
                </a:solidFill>
              </a:rPr>
              <a:t>– это единственный в России мемориальный музей, рассказывающий о жизни простой русской крестьянской семьи.</a:t>
            </a:r>
            <a:br>
              <a:rPr lang="ru-RU" i="1" dirty="0" smtClean="0">
                <a:solidFill>
                  <a:srgbClr val="C00000"/>
                </a:solidFill>
              </a:rPr>
            </a:br>
            <a:r>
              <a:rPr lang="ru-RU" i="1" dirty="0" smtClean="0">
                <a:solidFill>
                  <a:srgbClr val="C00000"/>
                </a:solidFill>
              </a:rPr>
              <a:t>Ни один человек, посетивший музей, не останется равнодушным к трагической судьбе русской матери Епистинии Федоровне Степановой, положившей на алтарь Родины самое дорогое, что у нее было – жизни своих девятерых сыновей.</a:t>
            </a:r>
            <a:r>
              <a:rPr lang="ru-RU" dirty="0" smtClean="0"/>
              <a:t/>
            </a:r>
            <a:br>
              <a:rPr lang="ru-RU" dirty="0" smtClean="0"/>
            </a:br>
            <a:endParaRPr lang="ru-RU" dirty="0"/>
          </a:p>
        </p:txBody>
      </p:sp>
      <p:pic>
        <p:nvPicPr>
          <p:cNvPr id="41986" name="Picture 2" descr="https://upload.wikimedia.org/wikipedia/ru/thumb/6/64/Stepanova.jpg/600px-Stepanova.jpg"/>
          <p:cNvPicPr>
            <a:picLocks noChangeAspect="1" noChangeArrowheads="1"/>
          </p:cNvPicPr>
          <p:nvPr/>
        </p:nvPicPr>
        <p:blipFill>
          <a:blip r:embed="rId2" cstate="screen"/>
          <a:srcRect/>
          <a:stretch>
            <a:fillRect/>
          </a:stretch>
        </p:blipFill>
        <p:spPr bwMode="auto">
          <a:xfrm>
            <a:off x="2051720" y="2780928"/>
            <a:ext cx="6739619" cy="2841874"/>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spd="med">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79513" y="1340768"/>
            <a:ext cx="3888432" cy="1938992"/>
          </a:xfrm>
          <a:prstGeom prst="rect">
            <a:avLst/>
          </a:prstGeom>
          <a:noFill/>
        </p:spPr>
        <p:txBody>
          <a:bodyPr wrap="square" lIns="91440" tIns="45720" rIns="91440" bIns="45720">
            <a:spAutoFit/>
          </a:bodyPr>
          <a:lstStyle/>
          <a:p>
            <a:pPr algn="ctr"/>
            <a:r>
              <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У МУЗЕЯ БРАТЬЕВ СТЕПАНОВЫХ</a:t>
            </a:r>
            <a:endParaRPr lang="ru-RU"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4097" name="Picture 1" descr="C:\Users\ЛиЛя\Desktop\70 ktn\1710.JPG"/>
          <p:cNvPicPr>
            <a:picLocks noChangeAspect="1" noChangeArrowheads="1"/>
          </p:cNvPicPr>
          <p:nvPr/>
        </p:nvPicPr>
        <p:blipFill>
          <a:blip r:embed="rId2" cstate="screen"/>
          <a:srcRect/>
          <a:stretch>
            <a:fillRect/>
          </a:stretch>
        </p:blipFill>
        <p:spPr bwMode="auto">
          <a:xfrm>
            <a:off x="4355976" y="692696"/>
            <a:ext cx="4470276" cy="5960368"/>
          </a:xfrm>
          <a:prstGeom prst="rect">
            <a:avLst/>
          </a:prstGeom>
          <a:solidFill>
            <a:srgbClr val="FFFFFF">
              <a:shade val="85000"/>
            </a:srgbClr>
          </a:solidFill>
          <a:ln w="88900" cap="sq">
            <a:solidFill>
              <a:schemeClr val="accent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Текст 5"/>
          <p:cNvSpPr>
            <a:spLocks noGrp="1"/>
          </p:cNvSpPr>
          <p:nvPr>
            <p:ph type="body" idx="1"/>
          </p:nvPr>
        </p:nvSpPr>
        <p:spPr/>
        <p:txBody>
          <a:bodyPr/>
          <a:lstStyle/>
          <a:p>
            <a:endParaRPr lang="ru-RU"/>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1000"/>
                                        <p:tgtEl>
                                          <p:spTgt spid="5"/>
                                        </p:tgtEl>
                                      </p:cBhvr>
                                    </p:animEffect>
                                  </p:childTnLst>
                                </p:cTn>
                              </p:par>
                              <p:par>
                                <p:cTn id="8" presetID="6" presetClass="entr" presetSubtype="16" fill="hold" nodeType="withEffect">
                                  <p:stCondLst>
                                    <p:cond delay="0"/>
                                  </p:stCondLst>
                                  <p:childTnLst>
                                    <p:set>
                                      <p:cBhvr>
                                        <p:cTn id="9" dur="1" fill="hold">
                                          <p:stCondLst>
                                            <p:cond delay="0"/>
                                          </p:stCondLst>
                                        </p:cTn>
                                        <p:tgtEl>
                                          <p:spTgt spid="4097"/>
                                        </p:tgtEl>
                                        <p:attrNameLst>
                                          <p:attrName>style.visibility</p:attrName>
                                        </p:attrNameLst>
                                      </p:cBhvr>
                                      <p:to>
                                        <p:strVal val="visible"/>
                                      </p:to>
                                    </p:set>
                                    <p:animEffect transition="in" filter="circle(in)">
                                      <p:cBhvr>
                                        <p:cTn id="10" dur="1000"/>
                                        <p:tgtEl>
                                          <p:spTgt spid="40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C:\Users\ЛиЛя\Desktop\70 ktn\1711.JPG"/>
          <p:cNvPicPr>
            <a:picLocks noChangeAspect="1" noChangeArrowheads="1"/>
          </p:cNvPicPr>
          <p:nvPr/>
        </p:nvPicPr>
        <p:blipFill>
          <a:blip r:embed="rId2" cstate="screen"/>
          <a:srcRect/>
          <a:stretch>
            <a:fillRect/>
          </a:stretch>
        </p:blipFill>
        <p:spPr bwMode="auto">
          <a:xfrm>
            <a:off x="0" y="0"/>
            <a:ext cx="9144000" cy="6858000"/>
          </a:xfrm>
          <a:prstGeom prst="rect">
            <a:avLst/>
          </a:prstGeom>
          <a:noFill/>
        </p:spPr>
      </p:pic>
      <p:sp>
        <p:nvSpPr>
          <p:cNvPr id="4" name="Прямоугольник 3"/>
          <p:cNvSpPr/>
          <p:nvPr/>
        </p:nvSpPr>
        <p:spPr>
          <a:xfrm>
            <a:off x="2771800" y="0"/>
            <a:ext cx="3243196" cy="923330"/>
          </a:xfrm>
          <a:prstGeom prst="rect">
            <a:avLst/>
          </a:prstGeom>
          <a:noFill/>
        </p:spPr>
        <p:txBody>
          <a:bodyPr wrap="none" lIns="91440" tIns="45720" rIns="91440" bIns="45720">
            <a:spAutoFit/>
          </a:bodyPr>
          <a:lstStyle/>
          <a:p>
            <a:pPr algn="ctr"/>
            <a:r>
              <a:rPr lang="ru-RU"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В</a:t>
            </a:r>
            <a:r>
              <a:rPr lang="ru-RU"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МУЗЕЕ</a:t>
            </a:r>
            <a:endParaRPr lang="ru-R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dissolve">
                                      <p:cBhvr>
                                        <p:cTn id="7" dur="1000"/>
                                        <p:tgtEl>
                                          <p:spTgt spid="358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C:\Users\ЛиЛя\Desktop\70 ktn\1714.JPG"/>
          <p:cNvPicPr>
            <a:picLocks noChangeAspect="1" noChangeArrowheads="1"/>
          </p:cNvPicPr>
          <p:nvPr/>
        </p:nvPicPr>
        <p:blipFill>
          <a:blip r:embed="rId2" cstate="screen"/>
          <a:srcRect/>
          <a:stretch>
            <a:fillRect/>
          </a:stretch>
        </p:blipFill>
        <p:spPr bwMode="auto">
          <a:xfrm>
            <a:off x="0" y="0"/>
            <a:ext cx="9144000" cy="6858000"/>
          </a:xfrm>
          <a:prstGeom prst="rect">
            <a:avLst/>
          </a:prstGeom>
          <a:noFill/>
        </p:spPr>
      </p:pic>
    </p:spTree>
  </p:cSld>
  <p:clrMapOvr>
    <a:masterClrMapping/>
  </p:clrMapOvr>
  <p:transition spd="med">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C:\Users\ЛиЛя\Desktop\70 ktn\Фото0580.jpg"/>
          <p:cNvPicPr>
            <a:picLocks noChangeAspect="1" noChangeArrowheads="1"/>
          </p:cNvPicPr>
          <p:nvPr/>
        </p:nvPicPr>
        <p:blipFill>
          <a:blip r:embed="rId2" cstate="screen"/>
          <a:srcRect/>
          <a:stretch>
            <a:fillRect/>
          </a:stretch>
        </p:blipFill>
        <p:spPr bwMode="auto">
          <a:xfrm>
            <a:off x="0" y="3356992"/>
            <a:ext cx="4668010" cy="3501008"/>
          </a:xfrm>
          <a:prstGeom prst="round2DiagRect">
            <a:avLst>
              <a:gd name="adj1" fmla="val 16667"/>
              <a:gd name="adj2" fmla="val 0"/>
            </a:avLst>
          </a:prstGeom>
          <a:ln w="88900" cap="sq">
            <a:solidFill>
              <a:schemeClr val="tx1">
                <a:lumMod val="50000"/>
                <a:lumOff val="50000"/>
              </a:schemeClr>
            </a:solidFill>
            <a:miter lim="800000"/>
          </a:ln>
          <a:effectLst>
            <a:outerShdw blurRad="254000" algn="tl" rotWithShape="0">
              <a:srgbClr val="000000">
                <a:alpha val="43000"/>
              </a:srgbClr>
            </a:outerShdw>
          </a:effectLst>
        </p:spPr>
      </p:pic>
      <p:pic>
        <p:nvPicPr>
          <p:cNvPr id="41987" name="Picture 3" descr="C:\Users\ЛиЛя\Desktop\70 ktn\Фото0578.jpg"/>
          <p:cNvPicPr>
            <a:picLocks noChangeAspect="1" noChangeArrowheads="1"/>
          </p:cNvPicPr>
          <p:nvPr/>
        </p:nvPicPr>
        <p:blipFill>
          <a:blip r:embed="rId3" cstate="screen"/>
          <a:srcRect/>
          <a:stretch>
            <a:fillRect/>
          </a:stretch>
        </p:blipFill>
        <p:spPr bwMode="auto">
          <a:xfrm>
            <a:off x="4716016" y="0"/>
            <a:ext cx="4427984" cy="3320988"/>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sp>
        <p:nvSpPr>
          <p:cNvPr id="6" name="Прямоугольник 5"/>
          <p:cNvSpPr/>
          <p:nvPr/>
        </p:nvSpPr>
        <p:spPr>
          <a:xfrm>
            <a:off x="323528" y="1052736"/>
            <a:ext cx="4320480" cy="1938992"/>
          </a:xfrm>
          <a:prstGeom prst="rect">
            <a:avLst/>
          </a:prstGeom>
          <a:noFill/>
        </p:spPr>
        <p:txBody>
          <a:bodyPr wrap="square" lIns="91440" tIns="45720" rIns="91440" bIns="45720">
            <a:spAutoFit/>
          </a:bodyPr>
          <a:lstStyle/>
          <a:p>
            <a:pPr algn="ctr"/>
            <a:r>
              <a:rPr lang="ru-RU" sz="4000" b="1" cap="none" spc="0" dirty="0" smtClean="0">
                <a:ln w="19050">
                  <a:solidFill>
                    <a:srgbClr val="00B050"/>
                  </a:solidFill>
                  <a:prstDash val="solid"/>
                </a:ln>
                <a:solidFill>
                  <a:schemeClr val="accent3"/>
                </a:solidFill>
                <a:effectLst>
                  <a:outerShdw blurRad="50000" dist="50800" dir="7500000" algn="tl">
                    <a:srgbClr val="000000">
                      <a:shade val="5000"/>
                      <a:alpha val="35000"/>
                    </a:srgbClr>
                  </a:outerShdw>
                </a:effectLst>
              </a:rPr>
              <a:t>ПОСТРОИЛИСЬ</a:t>
            </a:r>
          </a:p>
          <a:p>
            <a:pPr algn="ctr"/>
            <a:r>
              <a:rPr lang="ru-RU" sz="4000" b="1" dirty="0" smtClean="0">
                <a:ln w="19050">
                  <a:solidFill>
                    <a:srgbClr val="00B050"/>
                  </a:solidFill>
                  <a:prstDash val="solid"/>
                </a:ln>
                <a:solidFill>
                  <a:schemeClr val="accent3"/>
                </a:solidFill>
                <a:effectLst>
                  <a:outerShdw blurRad="50000" dist="50800" dir="7500000" algn="tl">
                    <a:srgbClr val="000000">
                      <a:shade val="5000"/>
                      <a:alpha val="35000"/>
                    </a:srgbClr>
                  </a:outerShdw>
                </a:effectLst>
              </a:rPr>
              <a:t>НА ФИЗМИНИТКУ</a:t>
            </a:r>
            <a:endParaRPr lang="ru-RU" sz="4000" b="1" cap="none" spc="0" dirty="0">
              <a:ln w="19050">
                <a:solidFill>
                  <a:srgbClr val="00B050"/>
                </a:solidFill>
                <a:prstDash val="solid"/>
              </a:ln>
              <a:solidFill>
                <a:schemeClr val="accent3"/>
              </a:solidFill>
              <a:effectLst>
                <a:outerShdw blurRad="50000" dist="50800" dir="7500000" algn="tl">
                  <a:srgbClr val="000000">
                    <a:shade val="5000"/>
                    <a:alpha val="35000"/>
                  </a:srgbClr>
                </a:outerShdw>
              </a:effectLst>
            </a:endParaRPr>
          </a:p>
        </p:txBody>
      </p:sp>
      <p:sp>
        <p:nvSpPr>
          <p:cNvPr id="8" name="Прямоугольник 7"/>
          <p:cNvSpPr/>
          <p:nvPr/>
        </p:nvSpPr>
        <p:spPr>
          <a:xfrm>
            <a:off x="4788024" y="4005064"/>
            <a:ext cx="4067354" cy="1938992"/>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И ЗАШАГАЛИ </a:t>
            </a:r>
          </a:p>
          <a:p>
            <a:pPr algn="ctr"/>
            <a:r>
              <a:rPr lang="ru-RU"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КАК </a:t>
            </a:r>
          </a:p>
          <a:p>
            <a:pPr algn="ctr"/>
            <a:r>
              <a:rPr lang="ru-RU"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СОЛДАТЫ</a:t>
            </a:r>
            <a:endParaRPr lang="ru-RU" sz="4000" b="1" cap="none" spc="0" dirty="0">
              <a:ln w="12700">
                <a:solidFill>
                  <a:srgbClr val="FFFF00"/>
                </a:solidFill>
                <a:prstDash val="solid"/>
              </a:ln>
              <a:solidFill>
                <a:schemeClr val="accent3"/>
              </a:solidFill>
              <a:effectLst/>
            </a:endParaRP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41987"/>
                                        </p:tgtEl>
                                        <p:attrNameLst>
                                          <p:attrName>style.visibility</p:attrName>
                                        </p:attrNameLst>
                                      </p:cBhvr>
                                      <p:to>
                                        <p:strVal val="visible"/>
                                      </p:to>
                                    </p:set>
                                    <p:anim calcmode="lin" valueType="num">
                                      <p:cBhvr>
                                        <p:cTn id="7" dur="1000" fill="hold"/>
                                        <p:tgtEl>
                                          <p:spTgt spid="41987"/>
                                        </p:tgtEl>
                                        <p:attrNameLst>
                                          <p:attrName>ppt_w</p:attrName>
                                        </p:attrNameLst>
                                      </p:cBhvr>
                                      <p:tavLst>
                                        <p:tav tm="0">
                                          <p:val>
                                            <p:strVal val="#ppt_w*0.70"/>
                                          </p:val>
                                        </p:tav>
                                        <p:tav tm="100000">
                                          <p:val>
                                            <p:strVal val="#ppt_w"/>
                                          </p:val>
                                        </p:tav>
                                      </p:tavLst>
                                    </p:anim>
                                    <p:anim calcmode="lin" valueType="num">
                                      <p:cBhvr>
                                        <p:cTn id="8" dur="1000" fill="hold"/>
                                        <p:tgtEl>
                                          <p:spTgt spid="41987"/>
                                        </p:tgtEl>
                                        <p:attrNameLst>
                                          <p:attrName>ppt_h</p:attrName>
                                        </p:attrNameLst>
                                      </p:cBhvr>
                                      <p:tavLst>
                                        <p:tav tm="0">
                                          <p:val>
                                            <p:strVal val="#ppt_h"/>
                                          </p:val>
                                        </p:tav>
                                        <p:tav tm="100000">
                                          <p:val>
                                            <p:strVal val="#ppt_h"/>
                                          </p:val>
                                        </p:tav>
                                      </p:tavLst>
                                    </p:anim>
                                    <p:animEffect transition="in" filter="fade">
                                      <p:cBhvr>
                                        <p:cTn id="9" dur="1000"/>
                                        <p:tgtEl>
                                          <p:spTgt spid="41987"/>
                                        </p:tgtEl>
                                      </p:cBhvr>
                                    </p:animEffect>
                                  </p:childTnLst>
                                </p:cTn>
                              </p:par>
                              <p:par>
                                <p:cTn id="10" presetID="55" presetClass="entr" presetSubtype="0" fill="hold" nodeType="withEffect">
                                  <p:stCondLst>
                                    <p:cond delay="0"/>
                                  </p:stCondLst>
                                  <p:childTnLst>
                                    <p:set>
                                      <p:cBhvr>
                                        <p:cTn id="11" dur="1" fill="hold">
                                          <p:stCondLst>
                                            <p:cond delay="0"/>
                                          </p:stCondLst>
                                        </p:cTn>
                                        <p:tgtEl>
                                          <p:spTgt spid="41986"/>
                                        </p:tgtEl>
                                        <p:attrNameLst>
                                          <p:attrName>style.visibility</p:attrName>
                                        </p:attrNameLst>
                                      </p:cBhvr>
                                      <p:to>
                                        <p:strVal val="visible"/>
                                      </p:to>
                                    </p:set>
                                    <p:anim calcmode="lin" valueType="num">
                                      <p:cBhvr>
                                        <p:cTn id="12" dur="1000" fill="hold"/>
                                        <p:tgtEl>
                                          <p:spTgt spid="41986"/>
                                        </p:tgtEl>
                                        <p:attrNameLst>
                                          <p:attrName>ppt_w</p:attrName>
                                        </p:attrNameLst>
                                      </p:cBhvr>
                                      <p:tavLst>
                                        <p:tav tm="0">
                                          <p:val>
                                            <p:strVal val="#ppt_w*0.70"/>
                                          </p:val>
                                        </p:tav>
                                        <p:tav tm="100000">
                                          <p:val>
                                            <p:strVal val="#ppt_w"/>
                                          </p:val>
                                        </p:tav>
                                      </p:tavLst>
                                    </p:anim>
                                    <p:anim calcmode="lin" valueType="num">
                                      <p:cBhvr>
                                        <p:cTn id="13" dur="1000" fill="hold"/>
                                        <p:tgtEl>
                                          <p:spTgt spid="41986"/>
                                        </p:tgtEl>
                                        <p:attrNameLst>
                                          <p:attrName>ppt_h</p:attrName>
                                        </p:attrNameLst>
                                      </p:cBhvr>
                                      <p:tavLst>
                                        <p:tav tm="0">
                                          <p:val>
                                            <p:strVal val="#ppt_h"/>
                                          </p:val>
                                        </p:tav>
                                        <p:tav tm="100000">
                                          <p:val>
                                            <p:strVal val="#ppt_h"/>
                                          </p:val>
                                        </p:tav>
                                      </p:tavLst>
                                    </p:anim>
                                    <p:animEffect transition="in" filter="fade">
                                      <p:cBhvr>
                                        <p:cTn id="14" dur="1000"/>
                                        <p:tgtEl>
                                          <p:spTgt spid="41986"/>
                                        </p:tgtEl>
                                      </p:cBhvr>
                                    </p:animEffect>
                                  </p:childTnLst>
                                </p:cTn>
                              </p:par>
                            </p:childTnLst>
                          </p:cTn>
                        </p:par>
                        <p:par>
                          <p:cTn id="15" fill="hold">
                            <p:stCondLst>
                              <p:cond delay="1000"/>
                            </p:stCondLst>
                            <p:childTnLst>
                              <p:par>
                                <p:cTn id="16" presetID="3" presetClass="entr" presetSubtype="1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linds(horizontal)">
                                      <p:cBhvr>
                                        <p:cTn id="18" dur="1000"/>
                                        <p:tgtEl>
                                          <p:spTgt spid="6"/>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blinds(horizontal)">
                                      <p:cBhvr>
                                        <p:cTn id="2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endParaRPr lang="ru-RU"/>
          </a:p>
        </p:txBody>
      </p:sp>
      <p:pic>
        <p:nvPicPr>
          <p:cNvPr id="40962" name="Picture 2" descr="C:\Users\ЛиЛя\Desktop\70 ktn\Фото0595.jpg"/>
          <p:cNvPicPr>
            <a:picLocks noChangeAspect="1" noChangeArrowheads="1"/>
          </p:cNvPicPr>
          <p:nvPr/>
        </p:nvPicPr>
        <p:blipFill>
          <a:blip r:embed="rId2" cstate="screen"/>
          <a:srcRect/>
          <a:stretch>
            <a:fillRect/>
          </a:stretch>
        </p:blipFill>
        <p:spPr bwMode="auto">
          <a:xfrm>
            <a:off x="1259632" y="0"/>
            <a:ext cx="7884368" cy="6858000"/>
          </a:xfrm>
          <a:prstGeom prst="rect">
            <a:avLst/>
          </a:prstGeom>
          <a:ln>
            <a:noFill/>
          </a:ln>
          <a:effectLst>
            <a:softEdge rad="112500"/>
          </a:effectLst>
        </p:spPr>
      </p:pic>
      <p:pic>
        <p:nvPicPr>
          <p:cNvPr id="4108" name="Picture 12" descr="http://3.bp.blogspot.com/-UUgul_1a5uI/U2izhhyEV9I/AAAAAAAACN4/kOaY1PShLp8/s1600/072521_1392697521.png"/>
          <p:cNvPicPr>
            <a:picLocks noChangeAspect="1" noChangeArrowheads="1"/>
          </p:cNvPicPr>
          <p:nvPr/>
        </p:nvPicPr>
        <p:blipFill>
          <a:blip r:embed="rId3" cstate="screen"/>
          <a:srcRect/>
          <a:stretch>
            <a:fillRect/>
          </a:stretch>
        </p:blipFill>
        <p:spPr bwMode="auto">
          <a:xfrm>
            <a:off x="-252536" y="2924944"/>
            <a:ext cx="2160240" cy="2962281"/>
          </a:xfrm>
          <a:prstGeom prst="rect">
            <a:avLst/>
          </a:prstGeom>
          <a:noFill/>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40962"/>
                                        </p:tgtEl>
                                        <p:attrNameLst>
                                          <p:attrName>style.visibility</p:attrName>
                                        </p:attrNameLst>
                                      </p:cBhvr>
                                      <p:to>
                                        <p:strVal val="visible"/>
                                      </p:to>
                                    </p:set>
                                    <p:anim calcmode="lin" valueType="num">
                                      <p:cBhvr>
                                        <p:cTn id="7" dur="1000" fill="hold"/>
                                        <p:tgtEl>
                                          <p:spTgt spid="40962"/>
                                        </p:tgtEl>
                                        <p:attrNameLst>
                                          <p:attrName>ppt_w</p:attrName>
                                        </p:attrNameLst>
                                      </p:cBhvr>
                                      <p:tavLst>
                                        <p:tav tm="0">
                                          <p:val>
                                            <p:strVal val="#ppt_w*0.70"/>
                                          </p:val>
                                        </p:tav>
                                        <p:tav tm="100000">
                                          <p:val>
                                            <p:strVal val="#ppt_w"/>
                                          </p:val>
                                        </p:tav>
                                      </p:tavLst>
                                    </p:anim>
                                    <p:anim calcmode="lin" valueType="num">
                                      <p:cBhvr>
                                        <p:cTn id="8" dur="1000" fill="hold"/>
                                        <p:tgtEl>
                                          <p:spTgt spid="40962"/>
                                        </p:tgtEl>
                                        <p:attrNameLst>
                                          <p:attrName>ppt_h</p:attrName>
                                        </p:attrNameLst>
                                      </p:cBhvr>
                                      <p:tavLst>
                                        <p:tav tm="0">
                                          <p:val>
                                            <p:strVal val="#ppt_h"/>
                                          </p:val>
                                        </p:tav>
                                        <p:tav tm="100000">
                                          <p:val>
                                            <p:strVal val="#ppt_h"/>
                                          </p:val>
                                        </p:tav>
                                      </p:tavLst>
                                    </p:anim>
                                    <p:animEffect transition="in" filter="fade">
                                      <p:cBhvr>
                                        <p:cTn id="9" dur="1000"/>
                                        <p:tgtEl>
                                          <p:spTgt spid="409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endParaRPr lang="ru-RU"/>
          </a:p>
        </p:txBody>
      </p:sp>
      <p:pic>
        <p:nvPicPr>
          <p:cNvPr id="1028" name="Picture 4" descr="http://detki.lv/wp-content/uploads/2014/12/pirotehnika-i-deti.jpeg"/>
          <p:cNvPicPr>
            <a:picLocks noChangeAspect="1" noChangeArrowheads="1"/>
          </p:cNvPicPr>
          <p:nvPr/>
        </p:nvPicPr>
        <p:blipFill>
          <a:blip r:embed="rId2" cstate="screen"/>
          <a:srcRect/>
          <a:stretch>
            <a:fillRect/>
          </a:stretch>
        </p:blipFill>
        <p:spPr bwMode="auto">
          <a:xfrm>
            <a:off x="0" y="0"/>
            <a:ext cx="9144000" cy="6858000"/>
          </a:xfrm>
          <a:prstGeom prst="rect">
            <a:avLst/>
          </a:prstGeom>
          <a:noFill/>
        </p:spPr>
      </p:pic>
    </p:spTree>
  </p:cSld>
  <p:clrMapOvr>
    <a:masterClrMapping/>
  </p:clrMapOvr>
  <p:transition spd="med">
    <p:wedg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3010" name="Picture 2" descr="C:\Users\ЛиЛя\Desktop\70 ktn\Фото0565.jpg"/>
          <p:cNvPicPr>
            <a:picLocks noChangeAspect="1" noChangeArrowheads="1"/>
          </p:cNvPicPr>
          <p:nvPr/>
        </p:nvPicPr>
        <p:blipFill>
          <a:blip r:embed="rId2" cstate="screen"/>
          <a:srcRect/>
          <a:stretch>
            <a:fillRect/>
          </a:stretch>
        </p:blipFill>
        <p:spPr bwMode="auto">
          <a:xfrm>
            <a:off x="0" y="3429000"/>
            <a:ext cx="4572000" cy="3429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3011" name="Picture 3" descr="C:\Users\ЛиЛя\Desktop\70 ktn\Фото0570.jpg"/>
          <p:cNvPicPr>
            <a:picLocks noChangeAspect="1" noChangeArrowheads="1"/>
          </p:cNvPicPr>
          <p:nvPr/>
        </p:nvPicPr>
        <p:blipFill>
          <a:blip r:embed="rId3" cstate="screen"/>
          <a:srcRect/>
          <a:stretch>
            <a:fillRect/>
          </a:stretch>
        </p:blipFill>
        <p:spPr bwMode="auto">
          <a:xfrm>
            <a:off x="4572000" y="3429000"/>
            <a:ext cx="4572000" cy="3429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3012" name="Picture 4" descr="C:\Users\ЛиЛя\Desktop\70 ktn\Фото0598.jpg"/>
          <p:cNvPicPr>
            <a:picLocks noChangeAspect="1" noChangeArrowheads="1"/>
          </p:cNvPicPr>
          <p:nvPr/>
        </p:nvPicPr>
        <p:blipFill>
          <a:blip r:embed="rId4" cstate="screen"/>
          <a:srcRect/>
          <a:stretch>
            <a:fillRect/>
          </a:stretch>
        </p:blipFill>
        <p:spPr bwMode="auto">
          <a:xfrm>
            <a:off x="6156176" y="188640"/>
            <a:ext cx="2088232" cy="2971920"/>
          </a:xfrm>
          <a:prstGeom prst="rect">
            <a:avLst/>
          </a:prstGeom>
          <a:ln w="127000" cap="rnd">
            <a:solidFill>
              <a:srgbClr val="C00000"/>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7" name="Прямоугольник 6"/>
          <p:cNvSpPr/>
          <p:nvPr/>
        </p:nvSpPr>
        <p:spPr>
          <a:xfrm>
            <a:off x="0" y="620688"/>
            <a:ext cx="6016239" cy="2123658"/>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САЛЮТ </a:t>
            </a:r>
          </a:p>
          <a:p>
            <a:pPr algn="ctr"/>
            <a:r>
              <a:rPr lang="ru-RU"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В ЧЕСТЬ </a:t>
            </a:r>
          </a:p>
          <a:p>
            <a:pPr algn="ctr"/>
            <a:r>
              <a:rPr lang="ru-RU"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70-ЛЕТИЯ ПОБЕДЫ!</a:t>
            </a:r>
            <a:endPar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70" decel="100000"/>
                                        <p:tgtEl>
                                          <p:spTgt spid="7"/>
                                        </p:tgtEl>
                                      </p:cBhvr>
                                    </p:animEffect>
                                    <p:animScale>
                                      <p:cBhvr>
                                        <p:cTn id="8" dur="770" decel="100000"/>
                                        <p:tgtEl>
                                          <p:spTgt spid="7"/>
                                        </p:tgtEl>
                                      </p:cBhvr>
                                      <p:from x="10000" y="10000"/>
                                      <p:to x="200000" y="450000"/>
                                    </p:animScale>
                                    <p:animScale>
                                      <p:cBhvr>
                                        <p:cTn id="9" dur="1230" accel="100000" fill="hold">
                                          <p:stCondLst>
                                            <p:cond delay="770"/>
                                          </p:stCondLst>
                                        </p:cTn>
                                        <p:tgtEl>
                                          <p:spTgt spid="7"/>
                                        </p:tgtEl>
                                      </p:cBhvr>
                                      <p:from x="200000" y="450000"/>
                                      <p:to x="100000" y="100000"/>
                                    </p:animScale>
                                    <p:set>
                                      <p:cBhvr>
                                        <p:cTn id="10" dur="770" fill="hold"/>
                                        <p:tgtEl>
                                          <p:spTgt spid="7"/>
                                        </p:tgtEl>
                                        <p:attrNameLst>
                                          <p:attrName>ppt_x</p:attrName>
                                        </p:attrNameLst>
                                      </p:cBhvr>
                                      <p:to>
                                        <p:strVal val="(0.5)"/>
                                      </p:to>
                                    </p:set>
                                    <p:anim from="(0.5)" to="(#ppt_x)" calcmode="lin" valueType="num">
                                      <p:cBhvr>
                                        <p:cTn id="11" dur="1230" accel="100000" fill="hold">
                                          <p:stCondLst>
                                            <p:cond delay="770"/>
                                          </p:stCondLst>
                                        </p:cTn>
                                        <p:tgtEl>
                                          <p:spTgt spid="7"/>
                                        </p:tgtEl>
                                        <p:attrNameLst>
                                          <p:attrName>ppt_x</p:attrName>
                                        </p:attrNameLst>
                                      </p:cBhvr>
                                    </p:anim>
                                    <p:set>
                                      <p:cBhvr>
                                        <p:cTn id="12" dur="770" fill="hold"/>
                                        <p:tgtEl>
                                          <p:spTgt spid="7"/>
                                        </p:tgtEl>
                                        <p:attrNameLst>
                                          <p:attrName>ppt_y</p:attrName>
                                        </p:attrNameLst>
                                      </p:cBhvr>
                                      <p:to>
                                        <p:strVal val="(#ppt_y+0.4)"/>
                                      </p:to>
                                    </p:set>
                                    <p:anim from="(#ppt_y+0.4)" to="(#ppt_y)" calcmode="lin" valueType="num">
                                      <p:cBhvr>
                                        <p:cTn id="13" dur="1230" accel="100000" fill="hold">
                                          <p:stCondLst>
                                            <p:cond delay="770"/>
                                          </p:stCondLst>
                                        </p:cTn>
                                        <p:tgtEl>
                                          <p:spTgt spid="7"/>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endParaRPr lang="ru-RU"/>
          </a:p>
        </p:txBody>
      </p:sp>
      <p:pic>
        <p:nvPicPr>
          <p:cNvPr id="8" name="Picture 8" descr="http://dxport.ru/uploads/posts/2013-05/1367855524_oboi_1280x800.jpg"/>
          <p:cNvPicPr>
            <a:picLocks noChangeAspect="1" noChangeArrowheads="1"/>
          </p:cNvPicPr>
          <p:nvPr/>
        </p:nvPicPr>
        <p:blipFill>
          <a:blip r:embed="rId2" cstate="screen"/>
          <a:srcRect/>
          <a:stretch>
            <a:fillRect/>
          </a:stretch>
        </p:blipFill>
        <p:spPr bwMode="auto">
          <a:xfrm>
            <a:off x="0" y="0"/>
            <a:ext cx="9144000" cy="6883147"/>
          </a:xfrm>
          <a:prstGeom prst="rect">
            <a:avLst/>
          </a:prstGeom>
          <a:noFill/>
        </p:spPr>
      </p:pic>
      <p:sp>
        <p:nvSpPr>
          <p:cNvPr id="9" name="Прямоугольник 8"/>
          <p:cNvSpPr/>
          <p:nvPr/>
        </p:nvSpPr>
        <p:spPr>
          <a:xfrm rot="20600223">
            <a:off x="185766" y="730753"/>
            <a:ext cx="5290103" cy="1569660"/>
          </a:xfrm>
          <a:prstGeom prst="rect">
            <a:avLst/>
          </a:prstGeom>
          <a:noFill/>
        </p:spPr>
        <p:txBody>
          <a:bodyPr wrap="none" lIns="91440" tIns="45720" rIns="91440" bIns="45720">
            <a:spAutoFit/>
          </a:bodyPr>
          <a:lstStyle/>
          <a:p>
            <a:pPr algn="ctr"/>
            <a:r>
              <a:rPr lang="ru-RU"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70 лет ВЕЛИКОЙ </a:t>
            </a:r>
          </a:p>
          <a:p>
            <a:pPr algn="ctr"/>
            <a:r>
              <a:rPr lang="ru-RU"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ПОБЕДЫ</a:t>
            </a:r>
            <a:endParaRPr lang="ru-RU" sz="4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2" name="Text Box 3"/>
          <p:cNvSpPr txBox="1">
            <a:spLocks noChangeArrowheads="1"/>
          </p:cNvSpPr>
          <p:nvPr/>
        </p:nvSpPr>
        <p:spPr bwMode="auto">
          <a:xfrm>
            <a:off x="0" y="5226784"/>
            <a:ext cx="5364088" cy="1631216"/>
          </a:xfrm>
          <a:prstGeom prst="rect">
            <a:avLst/>
          </a:prstGeom>
          <a:noFill/>
          <a:ln w="9525">
            <a:noFill/>
            <a:miter lim="800000"/>
            <a:headEnd/>
            <a:tailEnd/>
          </a:ln>
        </p:spPr>
        <p:txBody>
          <a:bodyPr wrap="square">
            <a:spAutoFit/>
          </a:bodyPr>
          <a:lstStyle/>
          <a:p>
            <a:r>
              <a:rPr lang="ru-RU" sz="2000" b="1" dirty="0">
                <a:solidFill>
                  <a:srgbClr val="FFFF00"/>
                </a:solidFill>
                <a:latin typeface="Calibri" pitchFamily="34" charset="0"/>
              </a:rPr>
              <a:t>     </a:t>
            </a:r>
            <a:r>
              <a:rPr lang="ru-RU" sz="2000" b="1" dirty="0">
                <a:solidFill>
                  <a:schemeClr val="bg1"/>
                </a:solidFill>
                <a:latin typeface="Calibri" pitchFamily="34" charset="0"/>
              </a:rPr>
              <a:t>«</a:t>
            </a:r>
            <a:r>
              <a:rPr lang="ru-RU" sz="2000" b="1" i="1" dirty="0">
                <a:solidFill>
                  <a:schemeClr val="bg1"/>
                </a:solidFill>
                <a:latin typeface="Calibri" pitchFamily="34" charset="0"/>
              </a:rPr>
              <a:t>Подвиг этот, будет в памяти жить </a:t>
            </a:r>
            <a:r>
              <a:rPr lang="ru-RU" sz="2000" b="1" i="1" dirty="0" smtClean="0">
                <a:solidFill>
                  <a:schemeClr val="bg1"/>
                </a:solidFill>
                <a:latin typeface="Calibri" pitchFamily="34" charset="0"/>
              </a:rPr>
              <a:t/>
            </a:r>
            <a:br>
              <a:rPr lang="ru-RU" sz="2000" b="1" i="1" dirty="0" smtClean="0">
                <a:solidFill>
                  <a:schemeClr val="bg1"/>
                </a:solidFill>
                <a:latin typeface="Calibri" pitchFamily="34" charset="0"/>
              </a:rPr>
            </a:br>
            <a:r>
              <a:rPr lang="ru-RU" sz="2000" b="1" i="1" dirty="0" smtClean="0">
                <a:solidFill>
                  <a:schemeClr val="bg1"/>
                </a:solidFill>
                <a:latin typeface="Calibri" pitchFamily="34" charset="0"/>
              </a:rPr>
              <a:t>     И </a:t>
            </a:r>
            <a:r>
              <a:rPr lang="ru-RU" sz="2000" b="1" i="1" dirty="0">
                <a:solidFill>
                  <a:schemeClr val="bg1"/>
                </a:solidFill>
                <a:latin typeface="Calibri" pitchFamily="34" charset="0"/>
              </a:rPr>
              <a:t>в наших сердцах гореть! </a:t>
            </a:r>
            <a:br>
              <a:rPr lang="ru-RU" sz="2000" b="1" i="1" dirty="0">
                <a:solidFill>
                  <a:schemeClr val="bg1"/>
                </a:solidFill>
                <a:latin typeface="Calibri" pitchFamily="34" charset="0"/>
              </a:rPr>
            </a:br>
            <a:r>
              <a:rPr lang="ru-RU" sz="2000" b="1" i="1" dirty="0">
                <a:solidFill>
                  <a:schemeClr val="bg1"/>
                </a:solidFill>
                <a:latin typeface="Calibri" pitchFamily="34" charset="0"/>
              </a:rPr>
              <a:t>     Тех, кто с врагом был готов разделить, </a:t>
            </a:r>
            <a:br>
              <a:rPr lang="ru-RU" sz="2000" b="1" i="1" dirty="0">
                <a:solidFill>
                  <a:schemeClr val="bg1"/>
                </a:solidFill>
                <a:latin typeface="Calibri" pitchFamily="34" charset="0"/>
              </a:rPr>
            </a:br>
            <a:r>
              <a:rPr lang="ru-RU" sz="2000" b="1" i="1" dirty="0">
                <a:solidFill>
                  <a:schemeClr val="bg1"/>
                </a:solidFill>
                <a:latin typeface="Calibri" pitchFamily="34" charset="0"/>
              </a:rPr>
              <a:t>       Поровну только смерть!"</a:t>
            </a:r>
          </a:p>
          <a:p>
            <a:r>
              <a:rPr lang="ru-RU" sz="2000" b="1" i="1" dirty="0">
                <a:solidFill>
                  <a:schemeClr val="bg1"/>
                </a:solidFill>
                <a:latin typeface="Calibri" pitchFamily="34" charset="0"/>
              </a:rPr>
              <a:t>                            Ким  </a:t>
            </a:r>
            <a:r>
              <a:rPr lang="ru-RU" sz="2000" b="1" i="1" dirty="0" err="1">
                <a:solidFill>
                  <a:schemeClr val="bg1"/>
                </a:solidFill>
                <a:latin typeface="Calibri" pitchFamily="34" charset="0"/>
              </a:rPr>
              <a:t>Добкин</a:t>
            </a:r>
            <a:r>
              <a:rPr lang="ru-RU" sz="2000" b="1" i="1" dirty="0">
                <a:solidFill>
                  <a:schemeClr val="bg1"/>
                </a:solidFill>
                <a:latin typeface="Calibri" pitchFamily="34" charset="0"/>
              </a:rPr>
              <a:t> </a:t>
            </a: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70" decel="100000"/>
                                        <p:tgtEl>
                                          <p:spTgt spid="9"/>
                                        </p:tgtEl>
                                      </p:cBhvr>
                                    </p:animEffect>
                                    <p:animScale>
                                      <p:cBhvr>
                                        <p:cTn id="8" dur="770" decel="100000"/>
                                        <p:tgtEl>
                                          <p:spTgt spid="9"/>
                                        </p:tgtEl>
                                      </p:cBhvr>
                                      <p:from x="10000" y="10000"/>
                                      <p:to x="200000" y="450000"/>
                                    </p:animScale>
                                    <p:animScale>
                                      <p:cBhvr>
                                        <p:cTn id="9" dur="1230" accel="100000" fill="hold">
                                          <p:stCondLst>
                                            <p:cond delay="770"/>
                                          </p:stCondLst>
                                        </p:cTn>
                                        <p:tgtEl>
                                          <p:spTgt spid="9"/>
                                        </p:tgtEl>
                                      </p:cBhvr>
                                      <p:from x="200000" y="450000"/>
                                      <p:to x="100000" y="100000"/>
                                    </p:animScale>
                                    <p:set>
                                      <p:cBhvr>
                                        <p:cTn id="10" dur="770" fill="hold"/>
                                        <p:tgtEl>
                                          <p:spTgt spid="9"/>
                                        </p:tgtEl>
                                        <p:attrNameLst>
                                          <p:attrName>ppt_x</p:attrName>
                                        </p:attrNameLst>
                                      </p:cBhvr>
                                      <p:to>
                                        <p:strVal val="(0.5)"/>
                                      </p:to>
                                    </p:set>
                                    <p:anim from="(0.5)" to="(#ppt_x)" calcmode="lin" valueType="num">
                                      <p:cBhvr>
                                        <p:cTn id="11" dur="1230" accel="100000" fill="hold">
                                          <p:stCondLst>
                                            <p:cond delay="770"/>
                                          </p:stCondLst>
                                        </p:cTn>
                                        <p:tgtEl>
                                          <p:spTgt spid="9"/>
                                        </p:tgtEl>
                                        <p:attrNameLst>
                                          <p:attrName>ppt_x</p:attrName>
                                        </p:attrNameLst>
                                      </p:cBhvr>
                                    </p:anim>
                                    <p:set>
                                      <p:cBhvr>
                                        <p:cTn id="12" dur="770" fill="hold"/>
                                        <p:tgtEl>
                                          <p:spTgt spid="9"/>
                                        </p:tgtEl>
                                        <p:attrNameLst>
                                          <p:attrName>ppt_y</p:attrName>
                                        </p:attrNameLst>
                                      </p:cBhvr>
                                      <p:to>
                                        <p:strVal val="(#ppt_y+0.4)"/>
                                      </p:to>
                                    </p:set>
                                    <p:anim from="(#ppt_y+0.4)" to="(#ppt_y)" calcmode="lin" valueType="num">
                                      <p:cBhvr>
                                        <p:cTn id="13" dur="1230" accel="100000" fill="hold">
                                          <p:stCondLst>
                                            <p:cond delay="770"/>
                                          </p:stCondLst>
                                        </p:cTn>
                                        <p:tgtEl>
                                          <p:spTgt spid="9"/>
                                        </p:tgtEl>
                                        <p:attrNameLst>
                                          <p:attrName>ppt_y</p:attrName>
                                        </p:attrNameLst>
                                      </p:cBhvr>
                                    </p:anim>
                                  </p:childTnLst>
                                </p:cTn>
                              </p:par>
                              <p:par>
                                <p:cTn id="14" presetID="55"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2000" fill="hold"/>
                                        <p:tgtEl>
                                          <p:spTgt spid="12"/>
                                        </p:tgtEl>
                                        <p:attrNameLst>
                                          <p:attrName>ppt_w</p:attrName>
                                        </p:attrNameLst>
                                      </p:cBhvr>
                                      <p:tavLst>
                                        <p:tav tm="0">
                                          <p:val>
                                            <p:strVal val="#ppt_w*0.70"/>
                                          </p:val>
                                        </p:tav>
                                        <p:tav tm="100000">
                                          <p:val>
                                            <p:strVal val="#ppt_w"/>
                                          </p:val>
                                        </p:tav>
                                      </p:tavLst>
                                    </p:anim>
                                    <p:anim calcmode="lin" valueType="num">
                                      <p:cBhvr>
                                        <p:cTn id="17" dur="2000" fill="hold"/>
                                        <p:tgtEl>
                                          <p:spTgt spid="12"/>
                                        </p:tgtEl>
                                        <p:attrNameLst>
                                          <p:attrName>ppt_h</p:attrName>
                                        </p:attrNameLst>
                                      </p:cBhvr>
                                      <p:tavLst>
                                        <p:tav tm="0">
                                          <p:val>
                                            <p:strVal val="#ppt_h"/>
                                          </p:val>
                                        </p:tav>
                                        <p:tav tm="100000">
                                          <p:val>
                                            <p:strVal val="#ppt_h"/>
                                          </p:val>
                                        </p:tav>
                                      </p:tavLst>
                                    </p:anim>
                                    <p:animEffect transition="in" filter="fade">
                                      <p:cBhvr>
                                        <p:cTn id="18"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23528" y="1556792"/>
            <a:ext cx="8424936" cy="5493812"/>
          </a:xfrm>
          <a:prstGeom prst="rect">
            <a:avLst/>
          </a:prstGeom>
        </p:spPr>
        <p:txBody>
          <a:bodyPr wrap="square">
            <a:spAutoFit/>
          </a:bodyPr>
          <a:lstStyle/>
          <a:p>
            <a:pPr>
              <a:lnSpc>
                <a:spcPct val="150000"/>
              </a:lnSpc>
              <a:buFont typeface="Wingdings" pitchFamily="2" charset="2"/>
              <a:buChar char="Ø"/>
            </a:pPr>
            <a:r>
              <a:rPr lang="en-US" b="1" dirty="0" smtClean="0">
                <a:hlinkClick r:id="rId2"/>
              </a:rPr>
              <a:t>http://nsportal.ru/konkurs/ya-klassnyi-rukovoditel/2012/05/12/geroi-zemli-timashevskoy</a:t>
            </a:r>
            <a:endParaRPr lang="en-US" b="1" dirty="0" smtClean="0"/>
          </a:p>
          <a:p>
            <a:pPr>
              <a:lnSpc>
                <a:spcPct val="150000"/>
              </a:lnSpc>
              <a:buFont typeface="Wingdings" pitchFamily="2" charset="2"/>
              <a:buChar char="Ø"/>
            </a:pP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hlinkClick r:id="rId3"/>
              </a:rPr>
              <a:t>http://keysrar.ru/index/vstavaj_strana_ogromnaja/0-44</a:t>
            </a:r>
            <a:endPar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ndParaRPr>
          </a:p>
          <a:p>
            <a:pPr>
              <a:lnSpc>
                <a:spcPct val="150000"/>
              </a:lnSpc>
              <a:buFont typeface="Wingdings" pitchFamily="2" charset="2"/>
              <a:buChar char="Ø"/>
            </a:pPr>
            <a:r>
              <a:rPr lang="en-US"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hlinkClick r:id="rId4"/>
              </a:rPr>
              <a:t>http://topwar.ru/46364-smert-himere-pokayanie.html</a:t>
            </a:r>
            <a:endParaRPr lang="en-US"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a:p>
            <a:pPr>
              <a:lnSpc>
                <a:spcPct val="150000"/>
              </a:lnSpc>
              <a:buFont typeface="Wingdings" pitchFamily="2" charset="2"/>
              <a:buChar char="Ø"/>
            </a:pPr>
            <a:r>
              <a:rPr lang="en-US" b="1" dirty="0" smtClean="0">
                <a:ln w="19050">
                  <a:solidFill>
                    <a:srgbClr val="00B050"/>
                  </a:solidFill>
                  <a:prstDash val="solid"/>
                </a:ln>
                <a:solidFill>
                  <a:schemeClr val="accent3"/>
                </a:solidFill>
                <a:effectLst>
                  <a:outerShdw blurRad="50000" dist="50800" dir="7500000" algn="tl">
                    <a:srgbClr val="000000">
                      <a:shade val="5000"/>
                      <a:alpha val="35000"/>
                    </a:srgbClr>
                  </a:outerShdw>
                </a:effectLst>
                <a:hlinkClick r:id="rId5"/>
              </a:rPr>
              <a:t>http://panal.blog.tut.by/2012/06/22/obshhaya-beda-na-vseh/</a:t>
            </a:r>
            <a:endParaRPr lang="ru-RU" b="1" dirty="0" smtClean="0">
              <a:ln w="19050">
                <a:solidFill>
                  <a:srgbClr val="00B050"/>
                </a:solidFill>
                <a:prstDash val="solid"/>
              </a:ln>
              <a:solidFill>
                <a:schemeClr val="accent3"/>
              </a:solidFill>
              <a:effectLst>
                <a:outerShdw blurRad="50000" dist="50800" dir="7500000" algn="tl">
                  <a:srgbClr val="000000">
                    <a:shade val="5000"/>
                    <a:alpha val="35000"/>
                  </a:srgbClr>
                </a:outerShdw>
              </a:effectLst>
            </a:endParaRPr>
          </a:p>
          <a:p>
            <a:pPr>
              <a:lnSpc>
                <a:spcPct val="150000"/>
              </a:lnSpc>
              <a:buFont typeface="Wingdings" pitchFamily="2" charset="2"/>
              <a:buChar char="Ø"/>
            </a:pPr>
            <a:r>
              <a:rPr lang="en-US" b="1" dirty="0" smtClean="0">
                <a:ln w="12700">
                  <a:solidFill>
                    <a:srgbClr val="FFC000"/>
                  </a:solidFill>
                  <a:prstDash val="solid"/>
                </a:ln>
                <a:solidFill>
                  <a:schemeClr val="bg2">
                    <a:tint val="85000"/>
                    <a:satMod val="155000"/>
                  </a:schemeClr>
                </a:solidFill>
                <a:effectLst>
                  <a:outerShdw blurRad="41275" dist="20320" dir="1800000" algn="tl" rotWithShape="0">
                    <a:srgbClr val="000000">
                      <a:alpha val="40000"/>
                    </a:srgbClr>
                  </a:outerShdw>
                </a:effectLst>
                <a:hlinkClick r:id="rId6"/>
              </a:rPr>
              <a:t>http://xn----11-53dwcf1akj7fei.xn--p1ai/?page_id=1349</a:t>
            </a:r>
            <a:endParaRPr lang="ru-RU" b="1" dirty="0" smtClean="0">
              <a:ln w="12700">
                <a:solidFill>
                  <a:srgbClr val="FFC000"/>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nSpc>
                <a:spcPct val="150000"/>
              </a:lnSpc>
              <a:buFont typeface="Wingdings" pitchFamily="2" charset="2"/>
              <a:buChar char="Ø"/>
            </a:pPr>
            <a:r>
              <a:rPr lang="en-US" b="1" dirty="0" smtClean="0">
                <a:ln w="12700">
                  <a:solidFill>
                    <a:srgbClr val="FF0000"/>
                  </a:solidFill>
                  <a:prstDash val="solid"/>
                </a:ln>
                <a:solidFill>
                  <a:schemeClr val="bg2">
                    <a:tint val="85000"/>
                    <a:satMod val="155000"/>
                  </a:schemeClr>
                </a:solidFill>
                <a:effectLst>
                  <a:outerShdw blurRad="41275" dist="20320" dir="1800000" algn="tl" rotWithShape="0">
                    <a:srgbClr val="000000">
                      <a:alpha val="40000"/>
                    </a:srgbClr>
                  </a:outerShdw>
                </a:effectLst>
                <a:hlinkClick r:id="rId7"/>
              </a:rPr>
              <a:t>http://www.timashevsk.ru/?q=stepanovi</a:t>
            </a:r>
            <a:endParaRPr lang="ru-RU" b="1" dirty="0" smtClean="0">
              <a:ln w="12700">
                <a:solidFill>
                  <a:srgbClr val="FF0000"/>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nSpc>
                <a:spcPct val="150000"/>
              </a:lnSpc>
              <a:buFont typeface="Wingdings" pitchFamily="2" charset="2"/>
              <a:buChar char="Ø"/>
            </a:pPr>
            <a:r>
              <a:rPr lang="en-US" b="1" dirty="0" smtClean="0">
                <a:ln w="12700">
                  <a:solidFill>
                    <a:srgbClr val="00B050"/>
                  </a:solidFill>
                  <a:prstDash val="solid"/>
                </a:ln>
                <a:solidFill>
                  <a:schemeClr val="bg2">
                    <a:tint val="85000"/>
                    <a:satMod val="155000"/>
                  </a:schemeClr>
                </a:solidFill>
                <a:effectLst>
                  <a:outerShdw blurRad="41275" dist="20320" dir="1800000" algn="tl" rotWithShape="0">
                    <a:srgbClr val="000000">
                      <a:alpha val="40000"/>
                    </a:srgbClr>
                  </a:outerShdw>
                </a:effectLst>
                <a:hlinkClick r:id="rId8"/>
              </a:rPr>
              <a:t>https://ru.wikipedia.org/wiki/</a:t>
            </a:r>
            <a:endParaRPr lang="ru-RU" b="1" dirty="0" smtClean="0">
              <a:ln w="12700">
                <a:solidFill>
                  <a:srgbClr val="00B050"/>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nSpc>
                <a:spcPct val="150000"/>
              </a:lnSpc>
              <a:buFont typeface="Wingdings" pitchFamily="2" charset="2"/>
              <a:buChar char="Ø"/>
            </a:pPr>
            <a:r>
              <a:rPr lang="en-US" b="1" dirty="0" smtClean="0">
                <a:ln w="12700">
                  <a:solidFill>
                    <a:srgbClr val="FF0066"/>
                  </a:solidFill>
                  <a:prstDash val="solid"/>
                </a:ln>
                <a:solidFill>
                  <a:schemeClr val="bg2">
                    <a:tint val="85000"/>
                    <a:satMod val="155000"/>
                  </a:schemeClr>
                </a:solidFill>
                <a:effectLst>
                  <a:outerShdw blurRad="41275" dist="20320" dir="1800000" algn="tl" rotWithShape="0">
                    <a:srgbClr val="000000">
                      <a:alpha val="40000"/>
                    </a:srgbClr>
                  </a:outerShdw>
                </a:effectLst>
                <a:hlinkClick r:id="rId9"/>
              </a:rPr>
              <a:t>http://www.warheroes.ru/hero/hero.asp?hero_id=10309</a:t>
            </a:r>
            <a:endParaRPr lang="ru-RU" b="1" dirty="0" smtClean="0">
              <a:ln w="12700">
                <a:solidFill>
                  <a:srgbClr val="FF0066"/>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lvl="0">
              <a:buFont typeface="Wingdings" pitchFamily="2" charset="2"/>
              <a:buChar char="Ø"/>
            </a:pP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Герои земли Тимашевской. - Тимашевск: Эоловы Струны, 2000. -12..</a:t>
            </a:r>
            <a:endParaRPr lang="ru-RU" dirty="0" smtClean="0"/>
          </a:p>
          <a:p>
            <a:pPr lvl="0">
              <a:buFont typeface="Wingdings" pitchFamily="2" charset="2"/>
              <a:buChar char="Ø"/>
            </a:pP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Конов В. </a:t>
            </a:r>
            <a:r>
              <a:rPr lang="ru-RU" dirty="0" err="1" smtClean="0">
                <a:ln w="10160">
                  <a:solidFill>
                    <a:schemeClr val="accent1"/>
                  </a:solidFill>
                  <a:prstDash val="solid"/>
                </a:ln>
                <a:solidFill>
                  <a:srgbClr val="FFFFFF"/>
                </a:solidFill>
                <a:effectLst>
                  <a:outerShdw blurRad="38100" dist="32000" dir="5400000" algn="tl">
                    <a:srgbClr val="000000">
                      <a:alpha val="30000"/>
                    </a:srgbClr>
                  </a:outerShdw>
                </a:effectLst>
              </a:rPr>
              <a:t>Епистинья</a:t>
            </a: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 Степанова. – М.: Молодая гвардия, 2005. – 323с.</a:t>
            </a:r>
          </a:p>
          <a:p>
            <a:pPr lvl="0">
              <a:buFont typeface="Wingdings" pitchFamily="2" charset="2"/>
              <a:buChar char="Ø"/>
            </a:pPr>
            <a:r>
              <a:rPr lang="ru-RU"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«…Нет для меня города милей!» - Тимашевск; 2003. – 5с.</a:t>
            </a:r>
          </a:p>
          <a:p>
            <a:pPr lvl="0">
              <a:buFont typeface="Wingdings" pitchFamily="2" charset="2"/>
              <a:buChar char="Ø"/>
            </a:pPr>
            <a:r>
              <a:rPr lang="ru-RU"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Тимашевск: между прошлым и будущим. - Ростов-на-Дону, 2011. -505с.</a:t>
            </a:r>
          </a:p>
          <a:p>
            <a:pPr>
              <a:buFont typeface="Wingdings" pitchFamily="2" charset="2"/>
              <a:buChar char="Ø"/>
            </a:pPr>
            <a:endParaRPr lang="en-US" b="1" dirty="0" smtClean="0">
              <a:ln w="12700">
                <a:solidFill>
                  <a:srgbClr val="FF0066"/>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ru-RU" dirty="0"/>
          </a:p>
        </p:txBody>
      </p:sp>
      <p:sp>
        <p:nvSpPr>
          <p:cNvPr id="6" name="Прямоугольник 5"/>
          <p:cNvSpPr/>
          <p:nvPr/>
        </p:nvSpPr>
        <p:spPr>
          <a:xfrm>
            <a:off x="1475656" y="260648"/>
            <a:ext cx="7090274" cy="1323439"/>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4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СПИСОК ИСПОЛЬЗУЕМЫХ </a:t>
            </a:r>
          </a:p>
          <a:p>
            <a:pPr algn="ctr"/>
            <a:r>
              <a:rPr lang="ru-RU" sz="4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МАТЕРИАЛОВ</a:t>
            </a:r>
            <a:endParaRPr lang="ru-RU" sz="4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ransition spd="med">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endParaRPr lang="ru-RU" dirty="0"/>
          </a:p>
        </p:txBody>
      </p:sp>
      <p:pic>
        <p:nvPicPr>
          <p:cNvPr id="4" name="Picture 4" descr="http://cp12.nevsepic.com.ua/61/1353789734-0477873-www.nevsepic.com.ua.jpg"/>
          <p:cNvPicPr>
            <a:picLocks noChangeAspect="1" noChangeArrowheads="1"/>
          </p:cNvPicPr>
          <p:nvPr/>
        </p:nvPicPr>
        <p:blipFill>
          <a:blip r:embed="rId2" cstate="screen"/>
          <a:srcRect/>
          <a:stretch>
            <a:fillRect/>
          </a:stretch>
        </p:blipFill>
        <p:spPr bwMode="auto">
          <a:xfrm>
            <a:off x="179512" y="1594568"/>
            <a:ext cx="8751858" cy="5263432"/>
          </a:xfrm>
          <a:prstGeom prst="rect">
            <a:avLst/>
          </a:prstGeom>
          <a:ln>
            <a:noFill/>
          </a:ln>
          <a:effectLst>
            <a:softEdge rad="112500"/>
          </a:effectLst>
        </p:spPr>
      </p:pic>
      <p:pic>
        <p:nvPicPr>
          <p:cNvPr id="1026" name="Picture 2" descr="http://keysrar.ru/foto/musik/war723a.jpg"/>
          <p:cNvPicPr>
            <a:picLocks noChangeAspect="1" noChangeArrowheads="1"/>
          </p:cNvPicPr>
          <p:nvPr/>
        </p:nvPicPr>
        <p:blipFill>
          <a:blip r:embed="rId3" cstate="screen"/>
          <a:srcRect/>
          <a:stretch>
            <a:fillRect/>
          </a:stretch>
        </p:blipFill>
        <p:spPr bwMode="auto">
          <a:xfrm>
            <a:off x="323528" y="0"/>
            <a:ext cx="2438400" cy="3048001"/>
          </a:xfrm>
          <a:prstGeom prst="rect">
            <a:avLst/>
          </a:prstGeom>
          <a:ln>
            <a:noFill/>
          </a:ln>
          <a:effectLst>
            <a:softEdge rad="112500"/>
          </a:effectLst>
        </p:spPr>
      </p:pic>
      <p:pic>
        <p:nvPicPr>
          <p:cNvPr id="1028" name="Picture 4" descr="http://cdn.topwar.ru/uploads/images/2014/680/jxae529.jpg"/>
          <p:cNvPicPr>
            <a:picLocks noChangeAspect="1" noChangeArrowheads="1"/>
          </p:cNvPicPr>
          <p:nvPr/>
        </p:nvPicPr>
        <p:blipFill>
          <a:blip r:embed="rId4" cstate="screen"/>
          <a:srcRect/>
          <a:stretch>
            <a:fillRect/>
          </a:stretch>
        </p:blipFill>
        <p:spPr bwMode="auto">
          <a:xfrm>
            <a:off x="6588224" y="0"/>
            <a:ext cx="2232248" cy="3029479"/>
          </a:xfrm>
          <a:prstGeom prst="rect">
            <a:avLst/>
          </a:prstGeom>
          <a:ln>
            <a:noFill/>
          </a:ln>
          <a:effectLst>
            <a:softEdge rad="112500"/>
          </a:effectLst>
        </p:spPr>
      </p:pic>
      <p:pic>
        <p:nvPicPr>
          <p:cNvPr id="1030" name="Picture 6" descr="http://panal.blog.tut.by/files/2012/06/da77.jpg"/>
          <p:cNvPicPr>
            <a:picLocks noChangeAspect="1" noChangeArrowheads="1"/>
          </p:cNvPicPr>
          <p:nvPr/>
        </p:nvPicPr>
        <p:blipFill>
          <a:blip r:embed="rId5" cstate="screen"/>
          <a:srcRect/>
          <a:stretch>
            <a:fillRect/>
          </a:stretch>
        </p:blipFill>
        <p:spPr bwMode="auto">
          <a:xfrm>
            <a:off x="2771800" y="188640"/>
            <a:ext cx="3744416" cy="2494162"/>
          </a:xfrm>
          <a:prstGeom prst="rect">
            <a:avLst/>
          </a:prstGeom>
          <a:ln>
            <a:noFill/>
          </a:ln>
          <a:effectLst>
            <a:softEdge rad="112500"/>
          </a:effectLst>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par>
                          <p:cTn id="10" fill="hold">
                            <p:stCondLst>
                              <p:cond delay="1000"/>
                            </p:stCondLst>
                            <p:childTnLst>
                              <p:par>
                                <p:cTn id="11" presetID="51" presetClass="entr" presetSubtype="0" fill="hold" nodeType="after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385" decel="100000"/>
                                        <p:tgtEl>
                                          <p:spTgt spid="1026"/>
                                        </p:tgtEl>
                                      </p:cBhvr>
                                    </p:animEffect>
                                    <p:animScale>
                                      <p:cBhvr>
                                        <p:cTn id="14" dur="385" decel="100000"/>
                                        <p:tgtEl>
                                          <p:spTgt spid="1026"/>
                                        </p:tgtEl>
                                      </p:cBhvr>
                                      <p:from x="10000" y="10000"/>
                                      <p:to x="200000" y="450000"/>
                                    </p:animScale>
                                    <p:animScale>
                                      <p:cBhvr>
                                        <p:cTn id="15" dur="615" accel="100000" fill="hold">
                                          <p:stCondLst>
                                            <p:cond delay="385"/>
                                          </p:stCondLst>
                                        </p:cTn>
                                        <p:tgtEl>
                                          <p:spTgt spid="1026"/>
                                        </p:tgtEl>
                                      </p:cBhvr>
                                      <p:from x="200000" y="450000"/>
                                      <p:to x="100000" y="100000"/>
                                    </p:animScale>
                                    <p:set>
                                      <p:cBhvr>
                                        <p:cTn id="16" dur="385" fill="hold"/>
                                        <p:tgtEl>
                                          <p:spTgt spid="1026"/>
                                        </p:tgtEl>
                                        <p:attrNameLst>
                                          <p:attrName>ppt_x</p:attrName>
                                        </p:attrNameLst>
                                      </p:cBhvr>
                                      <p:to>
                                        <p:strVal val="(0.5)"/>
                                      </p:to>
                                    </p:set>
                                    <p:anim from="(0.5)" to="(#ppt_x)" calcmode="lin" valueType="num">
                                      <p:cBhvr>
                                        <p:cTn id="17" dur="615" accel="100000" fill="hold">
                                          <p:stCondLst>
                                            <p:cond delay="385"/>
                                          </p:stCondLst>
                                        </p:cTn>
                                        <p:tgtEl>
                                          <p:spTgt spid="1026"/>
                                        </p:tgtEl>
                                        <p:attrNameLst>
                                          <p:attrName>ppt_x</p:attrName>
                                        </p:attrNameLst>
                                      </p:cBhvr>
                                    </p:anim>
                                    <p:set>
                                      <p:cBhvr>
                                        <p:cTn id="18" dur="385" fill="hold"/>
                                        <p:tgtEl>
                                          <p:spTgt spid="1026"/>
                                        </p:tgtEl>
                                        <p:attrNameLst>
                                          <p:attrName>ppt_y</p:attrName>
                                        </p:attrNameLst>
                                      </p:cBhvr>
                                      <p:to>
                                        <p:strVal val="(#ppt_y+0.4)"/>
                                      </p:to>
                                    </p:set>
                                    <p:anim from="(#ppt_y+0.4)" to="(#ppt_y)" calcmode="lin" valueType="num">
                                      <p:cBhvr>
                                        <p:cTn id="19" dur="615" accel="100000" fill="hold">
                                          <p:stCondLst>
                                            <p:cond delay="385"/>
                                          </p:stCondLst>
                                        </p:cTn>
                                        <p:tgtEl>
                                          <p:spTgt spid="1026"/>
                                        </p:tgtEl>
                                        <p:attrNameLst>
                                          <p:attrName>ppt_y</p:attrName>
                                        </p:attrNameLst>
                                      </p:cBhvr>
                                    </p:anim>
                                  </p:childTnLst>
                                </p:cTn>
                              </p:par>
                            </p:childTnLst>
                          </p:cTn>
                        </p:par>
                        <p:par>
                          <p:cTn id="20" fill="hold">
                            <p:stCondLst>
                              <p:cond delay="2000"/>
                            </p:stCondLst>
                            <p:childTnLst>
                              <p:par>
                                <p:cTn id="21" presetID="51" presetClass="entr" presetSubtype="0" fill="hold" nodeType="afterEffect">
                                  <p:stCondLst>
                                    <p:cond delay="0"/>
                                  </p:stCondLst>
                                  <p:childTnLst>
                                    <p:set>
                                      <p:cBhvr>
                                        <p:cTn id="22" dur="1" fill="hold">
                                          <p:stCondLst>
                                            <p:cond delay="0"/>
                                          </p:stCondLst>
                                        </p:cTn>
                                        <p:tgtEl>
                                          <p:spTgt spid="1028"/>
                                        </p:tgtEl>
                                        <p:attrNameLst>
                                          <p:attrName>style.visibility</p:attrName>
                                        </p:attrNameLst>
                                      </p:cBhvr>
                                      <p:to>
                                        <p:strVal val="visible"/>
                                      </p:to>
                                    </p:set>
                                    <p:animEffect transition="in" filter="fade">
                                      <p:cBhvr>
                                        <p:cTn id="23" dur="385" decel="100000"/>
                                        <p:tgtEl>
                                          <p:spTgt spid="1028"/>
                                        </p:tgtEl>
                                      </p:cBhvr>
                                    </p:animEffect>
                                    <p:animScale>
                                      <p:cBhvr>
                                        <p:cTn id="24" dur="385" decel="100000"/>
                                        <p:tgtEl>
                                          <p:spTgt spid="1028"/>
                                        </p:tgtEl>
                                      </p:cBhvr>
                                      <p:from x="10000" y="10000"/>
                                      <p:to x="200000" y="450000"/>
                                    </p:animScale>
                                    <p:animScale>
                                      <p:cBhvr>
                                        <p:cTn id="25" dur="615" accel="100000" fill="hold">
                                          <p:stCondLst>
                                            <p:cond delay="385"/>
                                          </p:stCondLst>
                                        </p:cTn>
                                        <p:tgtEl>
                                          <p:spTgt spid="1028"/>
                                        </p:tgtEl>
                                      </p:cBhvr>
                                      <p:from x="200000" y="450000"/>
                                      <p:to x="100000" y="100000"/>
                                    </p:animScale>
                                    <p:set>
                                      <p:cBhvr>
                                        <p:cTn id="26" dur="385" fill="hold"/>
                                        <p:tgtEl>
                                          <p:spTgt spid="1028"/>
                                        </p:tgtEl>
                                        <p:attrNameLst>
                                          <p:attrName>ppt_x</p:attrName>
                                        </p:attrNameLst>
                                      </p:cBhvr>
                                      <p:to>
                                        <p:strVal val="(0.5)"/>
                                      </p:to>
                                    </p:set>
                                    <p:anim from="(0.5)" to="(#ppt_x)" calcmode="lin" valueType="num">
                                      <p:cBhvr>
                                        <p:cTn id="27" dur="615" accel="100000" fill="hold">
                                          <p:stCondLst>
                                            <p:cond delay="385"/>
                                          </p:stCondLst>
                                        </p:cTn>
                                        <p:tgtEl>
                                          <p:spTgt spid="1028"/>
                                        </p:tgtEl>
                                        <p:attrNameLst>
                                          <p:attrName>ppt_x</p:attrName>
                                        </p:attrNameLst>
                                      </p:cBhvr>
                                    </p:anim>
                                    <p:set>
                                      <p:cBhvr>
                                        <p:cTn id="28" dur="385" fill="hold"/>
                                        <p:tgtEl>
                                          <p:spTgt spid="1028"/>
                                        </p:tgtEl>
                                        <p:attrNameLst>
                                          <p:attrName>ppt_y</p:attrName>
                                        </p:attrNameLst>
                                      </p:cBhvr>
                                      <p:to>
                                        <p:strVal val="(#ppt_y+0.4)"/>
                                      </p:to>
                                    </p:set>
                                    <p:anim from="(#ppt_y+0.4)" to="(#ppt_y)" calcmode="lin" valueType="num">
                                      <p:cBhvr>
                                        <p:cTn id="29" dur="615" accel="100000" fill="hold">
                                          <p:stCondLst>
                                            <p:cond delay="385"/>
                                          </p:stCondLst>
                                        </p:cTn>
                                        <p:tgtEl>
                                          <p:spTgt spid="1028"/>
                                        </p:tgtEl>
                                        <p:attrNameLst>
                                          <p:attrName>ppt_y</p:attrName>
                                        </p:attrNameLst>
                                      </p:cBhvr>
                                    </p:anim>
                                  </p:childTnLst>
                                </p:cTn>
                              </p:par>
                            </p:childTnLst>
                          </p:cTn>
                        </p:par>
                        <p:par>
                          <p:cTn id="30" fill="hold">
                            <p:stCondLst>
                              <p:cond delay="3000"/>
                            </p:stCondLst>
                            <p:childTnLst>
                              <p:par>
                                <p:cTn id="31" presetID="51" presetClass="entr" presetSubtype="0" fill="hold" nodeType="afterEffect">
                                  <p:stCondLst>
                                    <p:cond delay="0"/>
                                  </p:stCondLst>
                                  <p:childTnLst>
                                    <p:set>
                                      <p:cBhvr>
                                        <p:cTn id="32" dur="1" fill="hold">
                                          <p:stCondLst>
                                            <p:cond delay="0"/>
                                          </p:stCondLst>
                                        </p:cTn>
                                        <p:tgtEl>
                                          <p:spTgt spid="1030"/>
                                        </p:tgtEl>
                                        <p:attrNameLst>
                                          <p:attrName>style.visibility</p:attrName>
                                        </p:attrNameLst>
                                      </p:cBhvr>
                                      <p:to>
                                        <p:strVal val="visible"/>
                                      </p:to>
                                    </p:set>
                                    <p:animEffect transition="in" filter="fade">
                                      <p:cBhvr>
                                        <p:cTn id="33" dur="385" decel="100000"/>
                                        <p:tgtEl>
                                          <p:spTgt spid="1030"/>
                                        </p:tgtEl>
                                      </p:cBhvr>
                                    </p:animEffect>
                                    <p:animScale>
                                      <p:cBhvr>
                                        <p:cTn id="34" dur="385" decel="100000"/>
                                        <p:tgtEl>
                                          <p:spTgt spid="1030"/>
                                        </p:tgtEl>
                                      </p:cBhvr>
                                      <p:from x="10000" y="10000"/>
                                      <p:to x="200000" y="450000"/>
                                    </p:animScale>
                                    <p:animScale>
                                      <p:cBhvr>
                                        <p:cTn id="35" dur="615" accel="100000" fill="hold">
                                          <p:stCondLst>
                                            <p:cond delay="385"/>
                                          </p:stCondLst>
                                        </p:cTn>
                                        <p:tgtEl>
                                          <p:spTgt spid="1030"/>
                                        </p:tgtEl>
                                      </p:cBhvr>
                                      <p:from x="200000" y="450000"/>
                                      <p:to x="100000" y="100000"/>
                                    </p:animScale>
                                    <p:set>
                                      <p:cBhvr>
                                        <p:cTn id="36" dur="385" fill="hold"/>
                                        <p:tgtEl>
                                          <p:spTgt spid="1030"/>
                                        </p:tgtEl>
                                        <p:attrNameLst>
                                          <p:attrName>ppt_x</p:attrName>
                                        </p:attrNameLst>
                                      </p:cBhvr>
                                      <p:to>
                                        <p:strVal val="(0.5)"/>
                                      </p:to>
                                    </p:set>
                                    <p:anim from="(0.5)" to="(#ppt_x)" calcmode="lin" valueType="num">
                                      <p:cBhvr>
                                        <p:cTn id="37" dur="615" accel="100000" fill="hold">
                                          <p:stCondLst>
                                            <p:cond delay="385"/>
                                          </p:stCondLst>
                                        </p:cTn>
                                        <p:tgtEl>
                                          <p:spTgt spid="1030"/>
                                        </p:tgtEl>
                                        <p:attrNameLst>
                                          <p:attrName>ppt_x</p:attrName>
                                        </p:attrNameLst>
                                      </p:cBhvr>
                                    </p:anim>
                                    <p:set>
                                      <p:cBhvr>
                                        <p:cTn id="38" dur="385" fill="hold"/>
                                        <p:tgtEl>
                                          <p:spTgt spid="1030"/>
                                        </p:tgtEl>
                                        <p:attrNameLst>
                                          <p:attrName>ppt_y</p:attrName>
                                        </p:attrNameLst>
                                      </p:cBhvr>
                                      <p:to>
                                        <p:strVal val="(#ppt_y+0.4)"/>
                                      </p:to>
                                    </p:set>
                                    <p:anim from="(#ppt_y+0.4)" to="(#ppt_y)" calcmode="lin" valueType="num">
                                      <p:cBhvr>
                                        <p:cTn id="39" dur="615" accel="100000" fill="hold">
                                          <p:stCondLst>
                                            <p:cond delay="385"/>
                                          </p:stCondLst>
                                        </p:cTn>
                                        <p:tgtEl>
                                          <p:spTgt spid="1030"/>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mg-fotki.yandex.ru/get/4308/valovsochi.59/0_34ba0_698ff3d6_XL"/>
          <p:cNvPicPr>
            <a:picLocks noChangeAspect="1" noChangeArrowheads="1"/>
          </p:cNvPicPr>
          <p:nvPr/>
        </p:nvPicPr>
        <p:blipFill>
          <a:blip r:embed="rId2" cstate="screen"/>
          <a:srcRect/>
          <a:stretch>
            <a:fillRect/>
          </a:stretch>
        </p:blipFill>
        <p:spPr bwMode="auto">
          <a:xfrm>
            <a:off x="3995936" y="1772816"/>
            <a:ext cx="4969986" cy="3789040"/>
          </a:xfrm>
          <a:prstGeom prst="rect">
            <a:avLst/>
          </a:prstGeom>
          <a:noFill/>
        </p:spPr>
      </p:pic>
      <p:sp>
        <p:nvSpPr>
          <p:cNvPr id="4" name="Заголовок 3"/>
          <p:cNvSpPr>
            <a:spLocks noGrp="1"/>
          </p:cNvSpPr>
          <p:nvPr>
            <p:ph type="title"/>
          </p:nvPr>
        </p:nvSpPr>
        <p:spPr/>
        <p:txBody>
          <a:bodyPr/>
          <a:lstStyle/>
          <a:p>
            <a:r>
              <a:rPr lang="ru-RU" b="1" i="1" dirty="0" smtClean="0">
                <a:solidFill>
                  <a:srgbClr val="C00000"/>
                </a:solidFill>
              </a:rPr>
              <a:t>ГЕРОЙ СОВЕТСКОГО СОЮЗА</a:t>
            </a:r>
            <a:endParaRPr lang="ru-RU" b="1" i="1" dirty="0">
              <a:solidFill>
                <a:srgbClr val="C00000"/>
              </a:solidFill>
            </a:endParaRPr>
          </a:p>
        </p:txBody>
      </p:sp>
      <p:sp>
        <p:nvSpPr>
          <p:cNvPr id="5" name="Содержимое 4"/>
          <p:cNvSpPr>
            <a:spLocks noGrp="1"/>
          </p:cNvSpPr>
          <p:nvPr>
            <p:ph idx="1"/>
          </p:nvPr>
        </p:nvSpPr>
        <p:spPr>
          <a:xfrm>
            <a:off x="0" y="1556792"/>
            <a:ext cx="3610744" cy="4525963"/>
          </a:xfrm>
        </p:spPr>
        <p:txBody>
          <a:bodyPr/>
          <a:lstStyle/>
          <a:p>
            <a:pPr algn="ctr">
              <a:buNone/>
            </a:pPr>
            <a:r>
              <a:rPr lang="ru-RU" sz="2400" b="1" i="1" dirty="0" smtClean="0"/>
              <a:t>В годы Великой Отечественной войны славные сыны Кубани, жители нашего района, защищая Отечество, отличились в боях и были удостоены высокого звания "Герой Советского Союза". Запомните их имена: </a:t>
            </a:r>
            <a:endParaRPr lang="ru-RU" sz="2400" b="1" i="1" dirty="0"/>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strips(downLeft)">
                                      <p:cBhvr>
                                        <p:cTn id="7"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476672"/>
            <a:ext cx="3744416" cy="6381328"/>
          </a:xfrm>
        </p:spPr>
        <p:txBody>
          <a:bodyPr/>
          <a:lstStyle/>
          <a:p>
            <a:pPr algn="ctr"/>
            <a:r>
              <a:rPr lang="ru-RU" sz="2400" cap="none" dirty="0" smtClean="0">
                <a:solidFill>
                  <a:srgbClr val="002060"/>
                </a:solidFill>
              </a:rPr>
              <a:t>Танцюра Иван </a:t>
            </a:r>
            <a:r>
              <a:rPr lang="ru-RU" sz="2400" cap="none" dirty="0" err="1" smtClean="0">
                <a:solidFill>
                  <a:srgbClr val="002060"/>
                </a:solidFill>
              </a:rPr>
              <a:t>Лазаревич</a:t>
            </a:r>
            <a:r>
              <a:rPr lang="ru-RU" sz="2400" cap="none" dirty="0" smtClean="0">
                <a:solidFill>
                  <a:srgbClr val="002060"/>
                </a:solidFill>
              </a:rPr>
              <a:t>  - </a:t>
            </a:r>
            <a:r>
              <a:rPr lang="ru-RU" sz="1800" cap="none" dirty="0" smtClean="0">
                <a:solidFill>
                  <a:srgbClr val="002060"/>
                </a:solidFill>
              </a:rPr>
              <a:t>командир стрелкового батальона 948-го стрелкового полка. 9.05.44 г. Противник при поддержке 8 танков предпринял 14 контратак на участке, занимаемом батальоном капитана Танцюры на высоте 1727. Будучи ранен в начале боя, Танцюра не оставил своего руководства батальоном и штурмовой группой, отразив все атаки противника.</a:t>
            </a:r>
            <a:r>
              <a:rPr lang="ru-RU" sz="1800" dirty="0" smtClean="0">
                <a:solidFill>
                  <a:srgbClr val="002060"/>
                </a:solidFill>
              </a:rPr>
              <a:t> </a:t>
            </a:r>
            <a:r>
              <a:rPr lang="ru-RU" sz="1800" cap="none" dirty="0" smtClean="0">
                <a:solidFill>
                  <a:srgbClr val="002060"/>
                </a:solidFill>
              </a:rPr>
              <a:t>В уличных боях его бойцы истребили до 90 немецких солдат и офицеров. Стремительно, почти без потерь очистили заданный участок слобода </a:t>
            </a:r>
            <a:r>
              <a:rPr lang="ru-RU" sz="1800" cap="none" dirty="0" err="1" smtClean="0">
                <a:solidFill>
                  <a:srgbClr val="002060"/>
                </a:solidFill>
              </a:rPr>
              <a:t>рудольфова</a:t>
            </a:r>
            <a:r>
              <a:rPr lang="ru-RU" sz="1800" cap="none" dirty="0" smtClean="0">
                <a:solidFill>
                  <a:srgbClr val="002060"/>
                </a:solidFill>
              </a:rPr>
              <a:t>,  где на двух зданиях водрузили красное знамя».  За проявленный героизм и мужество И. Л. Танцюра был удостоен звания «Герой Советского Союза».</a:t>
            </a:r>
            <a:endParaRPr lang="ru-RU" sz="1800" cap="none" dirty="0">
              <a:solidFill>
                <a:srgbClr val="002060"/>
              </a:solidFill>
            </a:endParaRPr>
          </a:p>
        </p:txBody>
      </p:sp>
      <p:pic>
        <p:nvPicPr>
          <p:cNvPr id="4" name="Picture 2" descr="C:\Documents and Settings\сабировна\Рабочий стол\Новая папка\Рисунок5.jpg"/>
          <p:cNvPicPr>
            <a:picLocks noChangeAspect="1" noChangeArrowheads="1"/>
          </p:cNvPicPr>
          <p:nvPr/>
        </p:nvPicPr>
        <p:blipFill>
          <a:blip r:embed="rId2" cstate="screen"/>
          <a:srcRect/>
          <a:stretch>
            <a:fillRect/>
          </a:stretch>
        </p:blipFill>
        <p:spPr bwMode="auto">
          <a:xfrm>
            <a:off x="5076056" y="332656"/>
            <a:ext cx="3744416" cy="626469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7410" name="Picture 2" descr="https://upload.wikimedia.org/wikipedia/commons/thumb/c/c3/Hero_of_the_USSR.png/120px-Hero_of_the_USSR.png"/>
          <p:cNvPicPr>
            <a:picLocks noChangeAspect="1" noChangeArrowheads="1"/>
          </p:cNvPicPr>
          <p:nvPr/>
        </p:nvPicPr>
        <p:blipFill>
          <a:blip r:embed="rId3" cstate="screen"/>
          <a:srcRect/>
          <a:stretch>
            <a:fillRect/>
          </a:stretch>
        </p:blipFill>
        <p:spPr bwMode="auto">
          <a:xfrm>
            <a:off x="4355976" y="0"/>
            <a:ext cx="1143000" cy="2247901"/>
          </a:xfrm>
          <a:prstGeom prst="rect">
            <a:avLst/>
          </a:prstGeom>
          <a:noFill/>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1" presetID="29"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ppt_x</p:attrName>
                                        </p:attrNameLst>
                                      </p:cBhvr>
                                      <p:tavLst>
                                        <p:tav tm="0">
                                          <p:val>
                                            <p:strVal val="#ppt_x-.2"/>
                                          </p:val>
                                        </p:tav>
                                        <p:tav tm="100000">
                                          <p:val>
                                            <p:strVal val="#ppt_x"/>
                                          </p:val>
                                        </p:tav>
                                      </p:tavLst>
                                    </p:anim>
                                    <p:anim calcmode="lin" valueType="num">
                                      <p:cBhvr>
                                        <p:cTn id="14"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5" dur="1000"/>
                                        <p:tgtEl>
                                          <p:spTgt spid="2"/>
                                        </p:tgtEl>
                                      </p:cBhvr>
                                    </p:animEffect>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17410"/>
                                        </p:tgtEl>
                                        <p:attrNameLst>
                                          <p:attrName>style.visibility</p:attrName>
                                        </p:attrNameLst>
                                      </p:cBhvr>
                                      <p:to>
                                        <p:strVal val="visible"/>
                                      </p:to>
                                    </p:set>
                                    <p:animEffect transition="in" filter="fade">
                                      <p:cBhvr>
                                        <p:cTn id="19" dur="1000"/>
                                        <p:tgtEl>
                                          <p:spTgt spid="17410"/>
                                        </p:tgtEl>
                                      </p:cBhvr>
                                    </p:animEffect>
                                    <p:anim calcmode="lin" valueType="num">
                                      <p:cBhvr>
                                        <p:cTn id="20" dur="1000" fill="hold"/>
                                        <p:tgtEl>
                                          <p:spTgt spid="17410"/>
                                        </p:tgtEl>
                                        <p:attrNameLst>
                                          <p:attrName>ppt_x</p:attrName>
                                        </p:attrNameLst>
                                      </p:cBhvr>
                                      <p:tavLst>
                                        <p:tav tm="0">
                                          <p:val>
                                            <p:strVal val="#ppt_x"/>
                                          </p:val>
                                        </p:tav>
                                        <p:tav tm="100000">
                                          <p:val>
                                            <p:strVal val="#ppt_x"/>
                                          </p:val>
                                        </p:tav>
                                      </p:tavLst>
                                    </p:anim>
                                    <p:anim calcmode="lin" valueType="num">
                                      <p:cBhvr>
                                        <p:cTn id="21" dur="1000" fill="hold"/>
                                        <p:tgtEl>
                                          <p:spTgt spid="174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88640"/>
            <a:ext cx="3777679" cy="6669360"/>
          </a:xfrm>
        </p:spPr>
        <p:txBody>
          <a:bodyPr/>
          <a:lstStyle/>
          <a:p>
            <a:pPr algn="ctr"/>
            <a:r>
              <a:rPr lang="ru-RU" sz="2400" cap="none" dirty="0" smtClean="0">
                <a:solidFill>
                  <a:srgbClr val="002060"/>
                </a:solidFill>
              </a:rPr>
              <a:t>Ситник Григорий Степанович</a:t>
            </a:r>
            <a:r>
              <a:rPr lang="ru-RU" sz="2000" cap="none" dirty="0" smtClean="0">
                <a:solidFill>
                  <a:srgbClr val="002060"/>
                </a:solidFill>
              </a:rPr>
              <a:t/>
            </a:r>
            <a:br>
              <a:rPr lang="ru-RU" sz="2000" cap="none" dirty="0" smtClean="0">
                <a:solidFill>
                  <a:srgbClr val="002060"/>
                </a:solidFill>
              </a:rPr>
            </a:br>
            <a:r>
              <a:rPr lang="ru-RU" sz="1800" cap="none" dirty="0" smtClean="0">
                <a:solidFill>
                  <a:srgbClr val="002060"/>
                </a:solidFill>
              </a:rPr>
              <a:t>23 сентября 1943 года командир минометного взвода лейтенант Ситник получил задание: переправиться со своим взводом на правый берег Днепра и прикрывать переправу подразделений полка.</a:t>
            </a:r>
            <a:r>
              <a:rPr lang="ru-RU" sz="1800" dirty="0" smtClean="0"/>
              <a:t> </a:t>
            </a:r>
            <a:r>
              <a:rPr lang="ru-RU" sz="1800" cap="none" dirty="0" smtClean="0">
                <a:solidFill>
                  <a:srgbClr val="002060"/>
                </a:solidFill>
              </a:rPr>
              <a:t>Не имея другого выхода он принял командование на себя. Приказал выкатить пушки на открытую позицию и немедленно открыть огонь по целям противника. Получилось. Затем он побежал навстречу танкам, к бегущим солдатам и крикнул бойцам: «Ложись! Ни шагу назад!".</a:t>
            </a:r>
            <a:r>
              <a:rPr lang="ru-RU" sz="1800" dirty="0" smtClean="0"/>
              <a:t> </a:t>
            </a:r>
            <a:r>
              <a:rPr lang="ru-RU" sz="1800" cap="none" dirty="0" smtClean="0">
                <a:solidFill>
                  <a:srgbClr val="002060"/>
                </a:solidFill>
              </a:rPr>
              <a:t>Открыв огонь из автоматов и пулемета, гитлеровцы начали отходить.</a:t>
            </a:r>
            <a:r>
              <a:rPr lang="ru-RU" sz="1800" dirty="0" smtClean="0"/>
              <a:t> </a:t>
            </a:r>
            <a:r>
              <a:rPr lang="ru-RU" sz="1800" cap="none" dirty="0" smtClean="0">
                <a:solidFill>
                  <a:srgbClr val="002060"/>
                </a:solidFill>
              </a:rPr>
              <a:t>Позднее в подразделении узнали, что лейтенанту присвоено звание Героя Советского Союза.</a:t>
            </a:r>
            <a:r>
              <a:rPr lang="ru-RU" sz="1800" dirty="0" smtClean="0"/>
              <a:t/>
            </a:r>
            <a:br>
              <a:rPr lang="ru-RU" sz="1800" dirty="0" smtClean="0"/>
            </a:br>
            <a:r>
              <a:rPr lang="ru-RU" sz="1800" cap="none" dirty="0" smtClean="0">
                <a:solidFill>
                  <a:srgbClr val="002060"/>
                </a:solidFill>
              </a:rPr>
              <a:t/>
            </a:r>
            <a:br>
              <a:rPr lang="ru-RU" sz="1800" cap="none" dirty="0" smtClean="0">
                <a:solidFill>
                  <a:srgbClr val="002060"/>
                </a:solidFill>
              </a:rPr>
            </a:br>
            <a:endParaRPr lang="ru-RU" sz="1800" dirty="0">
              <a:solidFill>
                <a:srgbClr val="002060"/>
              </a:solidFill>
            </a:endParaRPr>
          </a:p>
        </p:txBody>
      </p:sp>
      <p:pic>
        <p:nvPicPr>
          <p:cNvPr id="4" name="Picture 2" descr="C:\Documents and Settings\сабировна\Рабочий стол\Новая папка\Рисунок7.jpg"/>
          <p:cNvPicPr>
            <a:picLocks noChangeAspect="1" noChangeArrowheads="1"/>
          </p:cNvPicPr>
          <p:nvPr/>
        </p:nvPicPr>
        <p:blipFill>
          <a:blip r:embed="rId2" cstate="screen"/>
          <a:srcRect/>
          <a:stretch>
            <a:fillRect/>
          </a:stretch>
        </p:blipFill>
        <p:spPr bwMode="auto">
          <a:xfrm>
            <a:off x="4716016" y="260648"/>
            <a:ext cx="4032448" cy="60486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6386" name="Picture 2" descr="https://upload.wikimedia.org/wikipedia/commons/thumb/c/c3/Hero_of_the_USSR.png/120px-Hero_of_the_USSR.png"/>
          <p:cNvPicPr>
            <a:picLocks noChangeAspect="1" noChangeArrowheads="1"/>
          </p:cNvPicPr>
          <p:nvPr/>
        </p:nvPicPr>
        <p:blipFill>
          <a:blip r:embed="rId3" cstate="screen"/>
          <a:srcRect/>
          <a:stretch>
            <a:fillRect/>
          </a:stretch>
        </p:blipFill>
        <p:spPr bwMode="auto">
          <a:xfrm>
            <a:off x="3995936" y="0"/>
            <a:ext cx="1143000" cy="2247901"/>
          </a:xfrm>
          <a:prstGeom prst="rect">
            <a:avLst/>
          </a:prstGeom>
          <a:noFill/>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1" presetID="29"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ppt_x</p:attrName>
                                        </p:attrNameLst>
                                      </p:cBhvr>
                                      <p:tavLst>
                                        <p:tav tm="0">
                                          <p:val>
                                            <p:strVal val="#ppt_x-.2"/>
                                          </p:val>
                                        </p:tav>
                                        <p:tav tm="100000">
                                          <p:val>
                                            <p:strVal val="#ppt_x"/>
                                          </p:val>
                                        </p:tav>
                                      </p:tavLst>
                                    </p:anim>
                                    <p:anim calcmode="lin" valueType="num">
                                      <p:cBhvr>
                                        <p:cTn id="14"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5" dur="1000"/>
                                        <p:tgtEl>
                                          <p:spTgt spid="2"/>
                                        </p:tgtEl>
                                      </p:cBhvr>
                                    </p:animEffect>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16386"/>
                                        </p:tgtEl>
                                        <p:attrNameLst>
                                          <p:attrName>style.visibility</p:attrName>
                                        </p:attrNameLst>
                                      </p:cBhvr>
                                      <p:to>
                                        <p:strVal val="visible"/>
                                      </p:to>
                                    </p:set>
                                    <p:animEffect transition="in" filter="fade">
                                      <p:cBhvr>
                                        <p:cTn id="19" dur="1000"/>
                                        <p:tgtEl>
                                          <p:spTgt spid="16386"/>
                                        </p:tgtEl>
                                      </p:cBhvr>
                                    </p:animEffect>
                                    <p:anim calcmode="lin" valueType="num">
                                      <p:cBhvr>
                                        <p:cTn id="20" dur="1000" fill="hold"/>
                                        <p:tgtEl>
                                          <p:spTgt spid="16386"/>
                                        </p:tgtEl>
                                        <p:attrNameLst>
                                          <p:attrName>ppt_x</p:attrName>
                                        </p:attrNameLst>
                                      </p:cBhvr>
                                      <p:tavLst>
                                        <p:tav tm="0">
                                          <p:val>
                                            <p:strVal val="#ppt_x"/>
                                          </p:val>
                                        </p:tav>
                                        <p:tav tm="100000">
                                          <p:val>
                                            <p:strVal val="#ppt_x"/>
                                          </p:val>
                                        </p:tav>
                                      </p:tavLst>
                                    </p:anim>
                                    <p:anim calcmode="lin" valueType="num">
                                      <p:cBhvr>
                                        <p:cTn id="21" dur="1000" fill="hold"/>
                                        <p:tgtEl>
                                          <p:spTgt spid="163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0"/>
            <a:ext cx="3777679" cy="6858000"/>
          </a:xfrm>
        </p:spPr>
        <p:txBody>
          <a:bodyPr/>
          <a:lstStyle/>
          <a:p>
            <a:pPr algn="ctr"/>
            <a:r>
              <a:rPr lang="ru-RU" sz="2400" cap="none" dirty="0" smtClean="0">
                <a:solidFill>
                  <a:srgbClr val="002060"/>
                </a:solidFill>
              </a:rPr>
              <a:t>Николаев Георгий Георгиевич</a:t>
            </a:r>
            <a:br>
              <a:rPr lang="ru-RU" sz="2400" cap="none" dirty="0" smtClean="0">
                <a:solidFill>
                  <a:srgbClr val="002060"/>
                </a:solidFill>
              </a:rPr>
            </a:br>
            <a:r>
              <a:rPr lang="ru-RU" sz="1800" cap="none" dirty="0" smtClean="0">
                <a:solidFill>
                  <a:srgbClr val="002060"/>
                </a:solidFill>
              </a:rPr>
              <a:t>Дважды Г.Г. Николаеву удавалось привести поврежденный самолет на свой аэродром и мастерски произвести посадку. И это притом, что сам он был ранен. Первый раз это случилось 26 сентября 1941 года в районе перекопа. Второй раз - в боях под украинским городом Славянском.</a:t>
            </a:r>
            <a:br>
              <a:rPr lang="ru-RU" sz="1800" cap="none" dirty="0" smtClean="0">
                <a:solidFill>
                  <a:srgbClr val="002060"/>
                </a:solidFill>
              </a:rPr>
            </a:br>
            <a:r>
              <a:rPr lang="ru-RU" sz="1800" cap="none" dirty="0" smtClean="0">
                <a:solidFill>
                  <a:srgbClr val="002060"/>
                </a:solidFill>
              </a:rPr>
              <a:t>Когда шло представление Г. Г. Николаева к званию героя советского ' союза, командиры зачли в его актив все его вылеты и их результаты. Николаев бомбардированием и штурмовыми действиями из пулеметов уничтожил: 4 танка, 75 автомашин с пехотой и грузом, 22 повозки с грузом, разрушил и поджег 4 дома, истребил более 190 солдат и офицеров противника, в группе подавил батарею ЗА.</a:t>
            </a:r>
            <a:r>
              <a:rPr lang="ru-RU" sz="1800" dirty="0" smtClean="0"/>
              <a:t/>
            </a:r>
            <a:br>
              <a:rPr lang="ru-RU" sz="1800" dirty="0" smtClean="0"/>
            </a:br>
            <a:endParaRPr lang="ru-RU" sz="1800" dirty="0">
              <a:solidFill>
                <a:srgbClr val="002060"/>
              </a:solidFill>
            </a:endParaRPr>
          </a:p>
        </p:txBody>
      </p:sp>
      <p:pic>
        <p:nvPicPr>
          <p:cNvPr id="4" name="Picture 2" descr="C:\Documents and Settings\сабировна\Рабочий стол\Новая папка\Рисунок9.jpg"/>
          <p:cNvPicPr>
            <a:picLocks noChangeAspect="1" noChangeArrowheads="1"/>
          </p:cNvPicPr>
          <p:nvPr/>
        </p:nvPicPr>
        <p:blipFill>
          <a:blip r:embed="rId2" cstate="screen"/>
          <a:srcRect/>
          <a:stretch>
            <a:fillRect/>
          </a:stretch>
        </p:blipFill>
        <p:spPr bwMode="auto">
          <a:xfrm>
            <a:off x="4932040" y="260648"/>
            <a:ext cx="3888432" cy="61926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5362" name="Picture 2" descr="https://upload.wikimedia.org/wikipedia/commons/thumb/c/c3/Hero_of_the_USSR.png/120px-Hero_of_the_USSR.png"/>
          <p:cNvPicPr>
            <a:picLocks noChangeAspect="1" noChangeArrowheads="1"/>
          </p:cNvPicPr>
          <p:nvPr/>
        </p:nvPicPr>
        <p:blipFill>
          <a:blip r:embed="rId3" cstate="screen"/>
          <a:srcRect/>
          <a:stretch>
            <a:fillRect/>
          </a:stretch>
        </p:blipFill>
        <p:spPr bwMode="auto">
          <a:xfrm>
            <a:off x="4139952" y="0"/>
            <a:ext cx="1143000" cy="2247901"/>
          </a:xfrm>
          <a:prstGeom prst="rect">
            <a:avLst/>
          </a:prstGeom>
          <a:noFill/>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1" presetID="29"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ppt_x</p:attrName>
                                        </p:attrNameLst>
                                      </p:cBhvr>
                                      <p:tavLst>
                                        <p:tav tm="0">
                                          <p:val>
                                            <p:strVal val="#ppt_x-.2"/>
                                          </p:val>
                                        </p:tav>
                                        <p:tav tm="100000">
                                          <p:val>
                                            <p:strVal val="#ppt_x"/>
                                          </p:val>
                                        </p:tav>
                                      </p:tavLst>
                                    </p:anim>
                                    <p:anim calcmode="lin" valueType="num">
                                      <p:cBhvr>
                                        <p:cTn id="14"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5" dur="1000"/>
                                        <p:tgtEl>
                                          <p:spTgt spid="2"/>
                                        </p:tgtEl>
                                      </p:cBhvr>
                                    </p:animEffect>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15362"/>
                                        </p:tgtEl>
                                        <p:attrNameLst>
                                          <p:attrName>style.visibility</p:attrName>
                                        </p:attrNameLst>
                                      </p:cBhvr>
                                      <p:to>
                                        <p:strVal val="visible"/>
                                      </p:to>
                                    </p:set>
                                    <p:animEffect transition="in" filter="fade">
                                      <p:cBhvr>
                                        <p:cTn id="19" dur="1000"/>
                                        <p:tgtEl>
                                          <p:spTgt spid="15362"/>
                                        </p:tgtEl>
                                      </p:cBhvr>
                                    </p:animEffect>
                                    <p:anim calcmode="lin" valueType="num">
                                      <p:cBhvr>
                                        <p:cTn id="20" dur="1000" fill="hold"/>
                                        <p:tgtEl>
                                          <p:spTgt spid="15362"/>
                                        </p:tgtEl>
                                        <p:attrNameLst>
                                          <p:attrName>ppt_x</p:attrName>
                                        </p:attrNameLst>
                                      </p:cBhvr>
                                      <p:tavLst>
                                        <p:tav tm="0">
                                          <p:val>
                                            <p:strVal val="#ppt_x"/>
                                          </p:val>
                                        </p:tav>
                                        <p:tav tm="100000">
                                          <p:val>
                                            <p:strVal val="#ppt_x"/>
                                          </p:val>
                                        </p:tav>
                                      </p:tavLst>
                                    </p:anim>
                                    <p:anim calcmode="lin" valueType="num">
                                      <p:cBhvr>
                                        <p:cTn id="21" dur="1000" fill="hold"/>
                                        <p:tgtEl>
                                          <p:spTgt spid="153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539552" y="188640"/>
            <a:ext cx="3777679" cy="6858000"/>
          </a:xfrm>
        </p:spPr>
        <p:txBody>
          <a:bodyPr/>
          <a:lstStyle/>
          <a:p>
            <a:endParaRPr lang="ru-RU" sz="2400" b="1" i="1" dirty="0" smtClean="0">
              <a:solidFill>
                <a:srgbClr val="002060"/>
              </a:solidFill>
            </a:endParaRPr>
          </a:p>
          <a:p>
            <a:endParaRPr lang="ru-RU" sz="2400" b="1" i="1" dirty="0" smtClean="0">
              <a:solidFill>
                <a:srgbClr val="002060"/>
              </a:solidFill>
            </a:endParaRPr>
          </a:p>
          <a:p>
            <a:endParaRPr lang="ru-RU" sz="2400" b="1" i="1" dirty="0" smtClean="0">
              <a:solidFill>
                <a:srgbClr val="002060"/>
              </a:solidFill>
            </a:endParaRPr>
          </a:p>
          <a:p>
            <a:endParaRPr lang="ru-RU" sz="2400" b="1" i="1" dirty="0" smtClean="0">
              <a:solidFill>
                <a:srgbClr val="002060"/>
              </a:solidFill>
            </a:endParaRPr>
          </a:p>
          <a:p>
            <a:endParaRPr lang="ru-RU" sz="2400" b="1" i="1" dirty="0" smtClean="0">
              <a:solidFill>
                <a:srgbClr val="002060"/>
              </a:solidFill>
            </a:endParaRPr>
          </a:p>
          <a:p>
            <a:endParaRPr lang="ru-RU" sz="2400" b="1" i="1" dirty="0" smtClean="0">
              <a:solidFill>
                <a:srgbClr val="002060"/>
              </a:solidFill>
            </a:endParaRPr>
          </a:p>
          <a:p>
            <a:pPr algn="ctr"/>
            <a:r>
              <a:rPr lang="ru-RU" sz="2400" b="1" dirty="0" smtClean="0">
                <a:solidFill>
                  <a:srgbClr val="002060"/>
                </a:solidFill>
              </a:rPr>
              <a:t>Кравченко Андрей Ильич</a:t>
            </a:r>
          </a:p>
          <a:p>
            <a:pPr algn="ctr"/>
            <a:r>
              <a:rPr lang="ru-RU" sz="1800" b="1" dirty="0" smtClean="0">
                <a:solidFill>
                  <a:srgbClr val="002060"/>
                </a:solidFill>
              </a:rPr>
              <a:t>За умелое руководство операцией по обороне Сталинграда был награжден орденом Красного Знамени. ...Летом 1944 года 94-я стрелковая дивизия вошла в Польшу. Дивизия получила приказ форсировать глубоководную реку </a:t>
            </a:r>
            <a:r>
              <a:rPr lang="ru-RU" sz="1800" b="1" dirty="0" err="1" smtClean="0">
                <a:solidFill>
                  <a:srgbClr val="002060"/>
                </a:solidFill>
              </a:rPr>
              <a:t>Пилица</a:t>
            </a:r>
            <a:r>
              <a:rPr lang="ru-RU" sz="1800" b="1" dirty="0" smtClean="0">
                <a:solidFill>
                  <a:srgbClr val="002060"/>
                </a:solidFill>
              </a:rPr>
              <a:t> и повести наступление на город с юга. За успешное выполнение задания командования Указом Президиума Верховного Совета СССР от 27 февраля 1945 года подполковник Кравченко получил высокое звание Героя Советского Союза.</a:t>
            </a:r>
          </a:p>
          <a:p>
            <a:pPr algn="ctr"/>
            <a:r>
              <a:rPr lang="ru-RU" sz="1800" b="1" dirty="0" smtClean="0">
                <a:solidFill>
                  <a:srgbClr val="002060"/>
                </a:solidFill>
              </a:rPr>
              <a:t>Долго еще полк Кравченко шел вперед по фронтовым дорогам. Он форсировал Одер, штурмовал Рейхстаг. Победу бойцы полковника Кравченко отпраздновали в поверженном Берлине. </a:t>
            </a:r>
          </a:p>
          <a:p>
            <a:endParaRPr lang="ru-RU" dirty="0"/>
          </a:p>
        </p:txBody>
      </p:sp>
      <p:pic>
        <p:nvPicPr>
          <p:cNvPr id="4" name="Picture 2" descr="C:\Documents and Settings\сабировна\Рабочий стол\Новая папка\Рисунок8.jpg"/>
          <p:cNvPicPr>
            <a:picLocks noChangeAspect="1" noChangeArrowheads="1"/>
          </p:cNvPicPr>
          <p:nvPr/>
        </p:nvPicPr>
        <p:blipFill>
          <a:blip r:embed="rId2" cstate="screen"/>
          <a:srcRect/>
          <a:stretch>
            <a:fillRect/>
          </a:stretch>
        </p:blipFill>
        <p:spPr bwMode="auto">
          <a:xfrm>
            <a:off x="4572000" y="332656"/>
            <a:ext cx="3960440" cy="61206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4338" name="Picture 2" descr="https://upload.wikimedia.org/wikipedia/commons/thumb/c/c3/Hero_of_the_USSR.png/120px-Hero_of_the_USSR.png"/>
          <p:cNvPicPr>
            <a:picLocks noChangeAspect="1" noChangeArrowheads="1"/>
          </p:cNvPicPr>
          <p:nvPr/>
        </p:nvPicPr>
        <p:blipFill>
          <a:blip r:embed="rId3" cstate="screen"/>
          <a:srcRect/>
          <a:stretch>
            <a:fillRect/>
          </a:stretch>
        </p:blipFill>
        <p:spPr bwMode="auto">
          <a:xfrm>
            <a:off x="4139952" y="0"/>
            <a:ext cx="1143000" cy="2247901"/>
          </a:xfrm>
          <a:prstGeom prst="rect">
            <a:avLst/>
          </a:prstGeom>
          <a:noFill/>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1" presetID="29" presetClass="entr" presetSubtype="0" fill="hold" grpId="0"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 calcmode="lin" valueType="num">
                                      <p:cBhvr>
                                        <p:cTn id="13"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14"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15" dur="1000"/>
                                        <p:tgtEl>
                                          <p:spTgt spid="3">
                                            <p:txEl>
                                              <p:pRg st="6" end="6"/>
                                            </p:txEl>
                                          </p:spTgt>
                                        </p:tgtEl>
                                      </p:cBhvr>
                                    </p:animEffect>
                                  </p:childTnLst>
                                </p:cTn>
                              </p:par>
                              <p:par>
                                <p:cTn id="16" presetID="29" presetClass="entr" presetSubtype="0" fill="hold" grpId="0" nodeType="withEffect">
                                  <p:stCondLst>
                                    <p:cond delay="0"/>
                                  </p:stCondLst>
                                  <p:childTnLst>
                                    <p:set>
                                      <p:cBhvr>
                                        <p:cTn id="17" dur="1" fill="hold">
                                          <p:stCondLst>
                                            <p:cond delay="0"/>
                                          </p:stCondLst>
                                        </p:cTn>
                                        <p:tgtEl>
                                          <p:spTgt spid="3">
                                            <p:txEl>
                                              <p:pRg st="7" end="7"/>
                                            </p:txEl>
                                          </p:spTgt>
                                        </p:tgtEl>
                                        <p:attrNameLst>
                                          <p:attrName>style.visibility</p:attrName>
                                        </p:attrNameLst>
                                      </p:cBhvr>
                                      <p:to>
                                        <p:strVal val="visible"/>
                                      </p:to>
                                    </p:set>
                                    <p:anim calcmode="lin" valueType="num">
                                      <p:cBhvr>
                                        <p:cTn id="18" dur="10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19" dur="1000" fill="hold"/>
                                        <p:tgtEl>
                                          <p:spTgt spid="3">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3">
                                            <p:txEl>
                                              <p:pRg st="7" end="7"/>
                                            </p:txEl>
                                          </p:spTgt>
                                        </p:tgtEl>
                                      </p:cBhvr>
                                    </p:animEffect>
                                  </p:childTnLst>
                                </p:cTn>
                              </p:par>
                              <p:par>
                                <p:cTn id="21" presetID="29"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 calcmode="lin" valueType="num">
                                      <p:cBhvr>
                                        <p:cTn id="23" dur="1000" fill="hold"/>
                                        <p:tgtEl>
                                          <p:spTgt spid="3">
                                            <p:txEl>
                                              <p:pRg st="8" end="8"/>
                                            </p:txEl>
                                          </p:spTgt>
                                        </p:tgtEl>
                                        <p:attrNameLst>
                                          <p:attrName>ppt_x</p:attrName>
                                        </p:attrNameLst>
                                      </p:cBhvr>
                                      <p:tavLst>
                                        <p:tav tm="0">
                                          <p:val>
                                            <p:strVal val="#ppt_x-.2"/>
                                          </p:val>
                                        </p:tav>
                                        <p:tav tm="100000">
                                          <p:val>
                                            <p:strVal val="#ppt_x"/>
                                          </p:val>
                                        </p:tav>
                                      </p:tavLst>
                                    </p:anim>
                                    <p:anim calcmode="lin" valueType="num">
                                      <p:cBhvr>
                                        <p:cTn id="24" dur="1000" fill="hold"/>
                                        <p:tgtEl>
                                          <p:spTgt spid="3">
                                            <p:txEl>
                                              <p:pRg st="8" end="8"/>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3">
                                            <p:txEl>
                                              <p:pRg st="8" end="8"/>
                                            </p:txEl>
                                          </p:spTgt>
                                        </p:tgtEl>
                                      </p:cBhvr>
                                    </p:animEffect>
                                  </p:childTnLst>
                                </p:cTn>
                              </p:par>
                            </p:childTnLst>
                          </p:cTn>
                        </p:par>
                        <p:par>
                          <p:cTn id="26" fill="hold">
                            <p:stCondLst>
                              <p:cond delay="1000"/>
                            </p:stCondLst>
                            <p:childTnLst>
                              <p:par>
                                <p:cTn id="27" presetID="47" presetClass="entr" presetSubtype="0" fill="hold" nodeType="afterEffect">
                                  <p:stCondLst>
                                    <p:cond delay="0"/>
                                  </p:stCondLst>
                                  <p:childTnLst>
                                    <p:set>
                                      <p:cBhvr>
                                        <p:cTn id="28" dur="1" fill="hold">
                                          <p:stCondLst>
                                            <p:cond delay="0"/>
                                          </p:stCondLst>
                                        </p:cTn>
                                        <p:tgtEl>
                                          <p:spTgt spid="14338"/>
                                        </p:tgtEl>
                                        <p:attrNameLst>
                                          <p:attrName>style.visibility</p:attrName>
                                        </p:attrNameLst>
                                      </p:cBhvr>
                                      <p:to>
                                        <p:strVal val="visible"/>
                                      </p:to>
                                    </p:set>
                                    <p:animEffect transition="in" filter="fade">
                                      <p:cBhvr>
                                        <p:cTn id="29" dur="1000"/>
                                        <p:tgtEl>
                                          <p:spTgt spid="14338"/>
                                        </p:tgtEl>
                                      </p:cBhvr>
                                    </p:animEffect>
                                    <p:anim calcmode="lin" valueType="num">
                                      <p:cBhvr>
                                        <p:cTn id="30" dur="1000" fill="hold"/>
                                        <p:tgtEl>
                                          <p:spTgt spid="14338"/>
                                        </p:tgtEl>
                                        <p:attrNameLst>
                                          <p:attrName>ppt_x</p:attrName>
                                        </p:attrNameLst>
                                      </p:cBhvr>
                                      <p:tavLst>
                                        <p:tav tm="0">
                                          <p:val>
                                            <p:strVal val="#ppt_x"/>
                                          </p:val>
                                        </p:tav>
                                        <p:tav tm="100000">
                                          <p:val>
                                            <p:strVal val="#ppt_x"/>
                                          </p:val>
                                        </p:tav>
                                      </p:tavLst>
                                    </p:anim>
                                    <p:anim calcmode="lin" valueType="num">
                                      <p:cBhvr>
                                        <p:cTn id="31" dur="1000" fill="hold"/>
                                        <p:tgtEl>
                                          <p:spTgt spid="143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667</TotalTime>
  <Words>991</Words>
  <Application>Microsoft Office PowerPoint</Application>
  <PresentationFormat>Экран (4:3)</PresentationFormat>
  <Paragraphs>79</Paragraphs>
  <Slides>30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Тема Office</vt:lpstr>
      <vt:lpstr>Слайд 1</vt:lpstr>
      <vt:lpstr>Слайд 2</vt:lpstr>
      <vt:lpstr>Слайд 3</vt:lpstr>
      <vt:lpstr>Слайд 4</vt:lpstr>
      <vt:lpstr>ГЕРОЙ СОВЕТСКОГО СОЮЗА</vt:lpstr>
      <vt:lpstr>Танцюра Иван Лазаревич  - командир стрелкового батальона 948-го стрелкового полка. 9.05.44 г. Противник при поддержке 8 танков предпринял 14 контратак на участке, занимаемом батальоном капитана Танцюры на высоте 1727. Будучи ранен в начале боя, Танцюра не оставил своего руководства батальоном и штурмовой группой, отразив все атаки противника. В уличных боях его бойцы истребили до 90 немецких солдат и офицеров. Стремительно, почти без потерь очистили заданный участок слобода рудольфова,  где на двух зданиях водрузили красное знамя».  За проявленный героизм и мужество И. Л. Танцюра был удостоен звания «Герой Советского Союза».</vt:lpstr>
      <vt:lpstr>Ситник Григорий Степанович 23 сентября 1943 года командир минометного взвода лейтенант Ситник получил задание: переправиться со своим взводом на правый берег Днепра и прикрывать переправу подразделений полка. Не имея другого выхода он принял командование на себя. Приказал выкатить пушки на открытую позицию и немедленно открыть огонь по целям противника. Получилось. Затем он побежал навстречу танкам, к бегущим солдатам и крикнул бойцам: «Ложись! Ни шагу назад!". Открыв огонь из автоматов и пулемета, гитлеровцы начали отходить. Позднее в подразделении узнали, что лейтенанту присвоено звание Героя Советского Союза.  </vt:lpstr>
      <vt:lpstr>Николаев Георгий Георгиевич Дважды Г.Г. Николаеву удавалось привести поврежденный самолет на свой аэродром и мастерски произвести посадку. И это притом, что сам он был ранен. Первый раз это случилось 26 сентября 1941 года в районе перекопа. Второй раз - в боях под украинским городом Славянском. Когда шло представление Г. Г. Николаева к званию героя советского ' союза, командиры зачли в его актив все его вылеты и их результаты. Николаев бомбардированием и штурмовыми действиями из пулеметов уничтожил: 4 танка, 75 автомашин с пехотой и грузом, 22 повозки с грузом, разрушил и поджег 4 дома, истребил более 190 солдат и офицеров противника, в группе подавил батарею ЗА. </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Федотова Виктория Александровна</dc:creator>
  <cp:lastModifiedBy>ЛиЛя</cp:lastModifiedBy>
  <cp:revision>62</cp:revision>
  <dcterms:created xsi:type="dcterms:W3CDTF">2010-12-13T12:27:48Z</dcterms:created>
  <dcterms:modified xsi:type="dcterms:W3CDTF">2015-03-29T21:54:31Z</dcterms:modified>
</cp:coreProperties>
</file>